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113"/>
  </p:notesMasterIdLst>
  <p:sldIdLst>
    <p:sldId id="356" r:id="rId2"/>
    <p:sldId id="435" r:id="rId3"/>
    <p:sldId id="377" r:id="rId4"/>
    <p:sldId id="437" r:id="rId5"/>
    <p:sldId id="438" r:id="rId6"/>
    <p:sldId id="440" r:id="rId7"/>
    <p:sldId id="441" r:id="rId8"/>
    <p:sldId id="439" r:id="rId9"/>
    <p:sldId id="442" r:id="rId10"/>
    <p:sldId id="443" r:id="rId11"/>
    <p:sldId id="444" r:id="rId12"/>
    <p:sldId id="445" r:id="rId13"/>
    <p:sldId id="446" r:id="rId14"/>
    <p:sldId id="477" r:id="rId15"/>
    <p:sldId id="447" r:id="rId16"/>
    <p:sldId id="448" r:id="rId17"/>
    <p:sldId id="449" r:id="rId18"/>
    <p:sldId id="450" r:id="rId19"/>
    <p:sldId id="451" r:id="rId20"/>
    <p:sldId id="453" r:id="rId21"/>
    <p:sldId id="454" r:id="rId22"/>
    <p:sldId id="455" r:id="rId23"/>
    <p:sldId id="456" r:id="rId24"/>
    <p:sldId id="457" r:id="rId25"/>
    <p:sldId id="458" r:id="rId26"/>
    <p:sldId id="459" r:id="rId27"/>
    <p:sldId id="460" r:id="rId28"/>
    <p:sldId id="461" r:id="rId29"/>
    <p:sldId id="462" r:id="rId30"/>
    <p:sldId id="464" r:id="rId31"/>
    <p:sldId id="465" r:id="rId32"/>
    <p:sldId id="466" r:id="rId33"/>
    <p:sldId id="467" r:id="rId34"/>
    <p:sldId id="468" r:id="rId35"/>
    <p:sldId id="469" r:id="rId36"/>
    <p:sldId id="470" r:id="rId37"/>
    <p:sldId id="471" r:id="rId38"/>
    <p:sldId id="473" r:id="rId39"/>
    <p:sldId id="474" r:id="rId40"/>
    <p:sldId id="475" r:id="rId41"/>
    <p:sldId id="476" r:id="rId42"/>
    <p:sldId id="478" r:id="rId43"/>
    <p:sldId id="479" r:id="rId44"/>
    <p:sldId id="480" r:id="rId45"/>
    <p:sldId id="531" r:id="rId46"/>
    <p:sldId id="532" r:id="rId47"/>
    <p:sldId id="533" r:id="rId48"/>
    <p:sldId id="534" r:id="rId49"/>
    <p:sldId id="535" r:id="rId50"/>
    <p:sldId id="538" r:id="rId51"/>
    <p:sldId id="482" r:id="rId52"/>
    <p:sldId id="463" r:id="rId53"/>
    <p:sldId id="484" r:id="rId54"/>
    <p:sldId id="485" r:id="rId55"/>
    <p:sldId id="486" r:id="rId56"/>
    <p:sldId id="487" r:id="rId57"/>
    <p:sldId id="488" r:id="rId58"/>
    <p:sldId id="539" r:id="rId59"/>
    <p:sldId id="489" r:id="rId60"/>
    <p:sldId id="490" r:id="rId61"/>
    <p:sldId id="491" r:id="rId62"/>
    <p:sldId id="492" r:id="rId63"/>
    <p:sldId id="493" r:id="rId64"/>
    <p:sldId id="494" r:id="rId65"/>
    <p:sldId id="495" r:id="rId66"/>
    <p:sldId id="540" r:id="rId67"/>
    <p:sldId id="496" r:id="rId68"/>
    <p:sldId id="497" r:id="rId69"/>
    <p:sldId id="548" r:id="rId70"/>
    <p:sldId id="498" r:id="rId71"/>
    <p:sldId id="499" r:id="rId72"/>
    <p:sldId id="500" r:id="rId73"/>
    <p:sldId id="501" r:id="rId74"/>
    <p:sldId id="541" r:id="rId75"/>
    <p:sldId id="483" r:id="rId76"/>
    <p:sldId id="503" r:id="rId77"/>
    <p:sldId id="504" r:id="rId78"/>
    <p:sldId id="505" r:id="rId79"/>
    <p:sldId id="506" r:id="rId80"/>
    <p:sldId id="507" r:id="rId81"/>
    <p:sldId id="508" r:id="rId82"/>
    <p:sldId id="510" r:id="rId83"/>
    <p:sldId id="509" r:id="rId84"/>
    <p:sldId id="511" r:id="rId85"/>
    <p:sldId id="512" r:id="rId86"/>
    <p:sldId id="513" r:id="rId87"/>
    <p:sldId id="514" r:id="rId88"/>
    <p:sldId id="515" r:id="rId89"/>
    <p:sldId id="502" r:id="rId90"/>
    <p:sldId id="517" r:id="rId91"/>
    <p:sldId id="518" r:id="rId92"/>
    <p:sldId id="519" r:id="rId93"/>
    <p:sldId id="542" r:id="rId94"/>
    <p:sldId id="520" r:id="rId95"/>
    <p:sldId id="522" r:id="rId96"/>
    <p:sldId id="521" r:id="rId97"/>
    <p:sldId id="523" r:id="rId98"/>
    <p:sldId id="524" r:id="rId99"/>
    <p:sldId id="525" r:id="rId100"/>
    <p:sldId id="526" r:id="rId101"/>
    <p:sldId id="527" r:id="rId102"/>
    <p:sldId id="528" r:id="rId103"/>
    <p:sldId id="516" r:id="rId104"/>
    <p:sldId id="336" r:id="rId105"/>
    <p:sldId id="334" r:id="rId106"/>
    <p:sldId id="338" r:id="rId107"/>
    <p:sldId id="543" r:id="rId108"/>
    <p:sldId id="544" r:id="rId109"/>
    <p:sldId id="545" r:id="rId110"/>
    <p:sldId id="546" r:id="rId111"/>
    <p:sldId id="547" r:id="rId1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126" autoAdjust="0"/>
  </p:normalViewPr>
  <p:slideViewPr>
    <p:cSldViewPr>
      <p:cViewPr>
        <p:scale>
          <a:sx n="100" d="100"/>
          <a:sy n="100" d="100"/>
        </p:scale>
        <p:origin x="-72" y="-72"/>
      </p:cViewPr>
      <p:guideLst>
        <p:guide orient="horz" pos="2160"/>
        <p:guide pos="2880"/>
      </p:guideLst>
    </p:cSldViewPr>
  </p:slideViewPr>
  <p:outlineViewPr>
    <p:cViewPr>
      <p:scale>
        <a:sx n="33" d="100"/>
        <a:sy n="33" d="100"/>
      </p:scale>
      <p:origin x="0" y="6470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18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478993E-B613-48C2-A00D-8943EC773776}" type="slidenum">
              <a:rPr lang="en-US"/>
              <a:pPr>
                <a:defRPr/>
              </a:pPr>
              <a:t>‹#›</a:t>
            </a:fld>
            <a:endParaRPr lang="en-US"/>
          </a:p>
        </p:txBody>
      </p:sp>
    </p:spTree>
    <p:extLst>
      <p:ext uri="{BB962C8B-B14F-4D97-AF65-F5344CB8AC3E}">
        <p14:creationId xmlns:p14="http://schemas.microsoft.com/office/powerpoint/2010/main" val="2834694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63593319-6F61-4E85-98F7-5AAF2C2B49B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B44F9B0-B193-4CCA-9D98-B1D835F4FA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E4012A50-42BA-4C20-A357-B90CAE9F730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rmAutofit/>
          </a:body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83AA940-876D-41CD-B74E-C09249BF8AE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normAutofit/>
          </a:bodyPr>
          <a:lstStyle>
            <a:lvl1pPr algn="l">
              <a:buNone/>
              <a:defRPr sz="4400" b="0" cap="none">
                <a:solidFill>
                  <a:srgbClr val="FFFFFF"/>
                </a:solidFill>
              </a:defRPr>
            </a:lvl1pPr>
          </a:lstStyle>
          <a:p>
            <a:r>
              <a:rPr lang="en-US" dirty="0" smtClean="0"/>
              <a:t>Click to edit Master title style</a:t>
            </a:r>
            <a:endParaRPr lang="en-US" dirty="0"/>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93F7C802-FAD2-4358-8351-0D0257E4CF22}"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D6DACEA1-34C2-4D53-9C2A-24CB7F5DD557}"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988A7413-A836-4378-9AEE-BD013E9E5185}"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83FA3650-A038-4E31-B39E-6D22BA96E49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176EBE8D-3A5C-469A-A821-B5EA1424B8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18FDBC3-14BA-41DD-9057-239294277D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C202748D-1419-4EF3-A0D1-9F4A51AD38CD}"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cs typeface="+mn-cs"/>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cs typeface="+mn-cs"/>
              </a:defRPr>
            </a:lvl1pPr>
          </a:lstStyle>
          <a:p>
            <a:pPr>
              <a:defRPr/>
            </a:pPr>
            <a:fld id="{14F557AA-48DB-45D0-AFED-E3752AF40F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28" r:id="rId2"/>
    <p:sldLayoutId id="2147483830" r:id="rId3"/>
    <p:sldLayoutId id="2147483831" r:id="rId4"/>
    <p:sldLayoutId id="2147483832" r:id="rId5"/>
    <p:sldLayoutId id="2147483827" r:id="rId6"/>
    <p:sldLayoutId id="2147483833" r:id="rId7"/>
    <p:sldLayoutId id="2147483826" r:id="rId8"/>
    <p:sldLayoutId id="2147483834" r:id="rId9"/>
    <p:sldLayoutId id="2147483825" r:id="rId10"/>
    <p:sldLayoutId id="2147483835"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ctrTitle"/>
          </p:nvPr>
        </p:nvSpPr>
        <p:spPr/>
        <p:txBody>
          <a:bodyPr>
            <a:normAutofit/>
          </a:bodyPr>
          <a:lstStyle/>
          <a:p>
            <a:pPr eaLnBrk="1" fontAlgn="auto" hangingPunct="1">
              <a:spcAft>
                <a:spcPts val="0"/>
              </a:spcAft>
              <a:defRPr/>
            </a:pPr>
            <a:r>
              <a:rPr lang="en-US" dirty="0" smtClean="0"/>
              <a:t>Chapter 3</a:t>
            </a:r>
          </a:p>
        </p:txBody>
      </p:sp>
      <p:sp>
        <p:nvSpPr>
          <p:cNvPr id="14338" name="Subtitle 4"/>
          <p:cNvSpPr>
            <a:spLocks noGrp="1"/>
          </p:cNvSpPr>
          <p:nvPr>
            <p:ph type="subTitle" idx="1"/>
          </p:nvPr>
        </p:nvSpPr>
        <p:spPr>
          <a:xfrm>
            <a:off x="2362200" y="6049963"/>
            <a:ext cx="6705600" cy="685800"/>
          </a:xfrm>
        </p:spPr>
        <p:txBody>
          <a:bodyPr/>
          <a:lstStyle/>
          <a:p>
            <a:pPr eaLnBrk="1" hangingPunct="1"/>
            <a:r>
              <a:rPr lang="en-US" smtClean="0"/>
              <a:t>Inheritance and Class Hierarchies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b="1" i="1" dirty="0"/>
              <a:t>Is-a</a:t>
            </a:r>
            <a:r>
              <a:rPr lang="en-US" b="1" dirty="0"/>
              <a:t> Versus </a:t>
            </a:r>
            <a:r>
              <a:rPr lang="en-US" b="1" i="1" dirty="0"/>
              <a:t>Has-a</a:t>
            </a:r>
            <a:r>
              <a:rPr lang="en-US" b="1" dirty="0"/>
              <a:t> </a:t>
            </a:r>
            <a:r>
              <a:rPr lang="en-US" b="1" dirty="0" smtClean="0"/>
              <a:t>Relationships (cont.)</a:t>
            </a:r>
            <a:endParaRPr lang="en-US" dirty="0"/>
          </a:p>
        </p:txBody>
      </p:sp>
      <p:sp>
        <p:nvSpPr>
          <p:cNvPr id="5" name="Content Placeholder 4"/>
          <p:cNvSpPr>
            <a:spLocks noGrp="1"/>
          </p:cNvSpPr>
          <p:nvPr>
            <p:ph sz="quarter" idx="1"/>
          </p:nvPr>
        </p:nvSpPr>
        <p:spPr>
          <a:xfrm>
            <a:off x="612775" y="1600200"/>
            <a:ext cx="8153400" cy="4495800"/>
          </a:xfrm>
        </p:spPr>
        <p:txBody>
          <a:bodyPr>
            <a:normAutofit fontScale="85000" lnSpcReduction="20000"/>
          </a:bodyPr>
          <a:lstStyle/>
          <a:p>
            <a:pPr>
              <a:defRPr/>
            </a:pPr>
            <a:r>
              <a:rPr lang="en-US" dirty="0"/>
              <a:t>We can combine </a:t>
            </a:r>
            <a:r>
              <a:rPr lang="en-US" i="1" dirty="0"/>
              <a:t>is-a</a:t>
            </a:r>
            <a:r>
              <a:rPr lang="en-US" dirty="0"/>
              <a:t> and </a:t>
            </a:r>
            <a:r>
              <a:rPr lang="en-US" i="1" dirty="0"/>
              <a:t>has-a</a:t>
            </a:r>
            <a:r>
              <a:rPr lang="en-US" dirty="0"/>
              <a:t> </a:t>
            </a:r>
            <a:r>
              <a:rPr lang="en-US" dirty="0" smtClean="0"/>
              <a:t>relationships</a:t>
            </a:r>
          </a:p>
          <a:p>
            <a:pPr lvl="1">
              <a:defRPr/>
            </a:pPr>
            <a:r>
              <a:rPr lang="en-US" dirty="0" smtClean="0"/>
              <a:t>A jet </a:t>
            </a:r>
            <a:r>
              <a:rPr lang="en-US" dirty="0"/>
              <a:t>plane </a:t>
            </a:r>
            <a:r>
              <a:rPr lang="en-US" i="1" dirty="0"/>
              <a:t>is</a:t>
            </a:r>
            <a:r>
              <a:rPr lang="en-US" dirty="0"/>
              <a:t> an airplane</a:t>
            </a:r>
            <a:r>
              <a:rPr lang="en-US" dirty="0" smtClean="0"/>
              <a:t>, and </a:t>
            </a:r>
            <a:r>
              <a:rPr lang="en-US" dirty="0"/>
              <a:t>it </a:t>
            </a:r>
            <a:r>
              <a:rPr lang="en-US" i="1" dirty="0"/>
              <a:t>has</a:t>
            </a:r>
            <a:r>
              <a:rPr lang="en-US" dirty="0"/>
              <a:t> a jet </a:t>
            </a:r>
            <a:r>
              <a:rPr lang="en-US" dirty="0" smtClean="0"/>
              <a:t>engine</a:t>
            </a:r>
          </a:p>
          <a:p>
            <a:pPr lvl="1">
              <a:defRPr/>
            </a:pPr>
            <a:r>
              <a:rPr lang="en-US" dirty="0" smtClean="0"/>
              <a:t>An </a:t>
            </a:r>
            <a:r>
              <a:rPr lang="en-US" dirty="0"/>
              <a:t>airplane </a:t>
            </a:r>
            <a:r>
              <a:rPr lang="en-US" i="1" dirty="0"/>
              <a:t>has</a:t>
            </a:r>
            <a:r>
              <a:rPr lang="en-US" dirty="0"/>
              <a:t> a tail, so a jet plane does too </a:t>
            </a:r>
            <a:r>
              <a:rPr lang="en-US" dirty="0" smtClean="0"/>
              <a:t>because it </a:t>
            </a:r>
            <a:r>
              <a:rPr lang="en-US" i="1" dirty="0"/>
              <a:t>is</a:t>
            </a:r>
            <a:r>
              <a:rPr lang="en-US" dirty="0"/>
              <a:t> an </a:t>
            </a:r>
            <a:r>
              <a:rPr lang="en-US" dirty="0" smtClean="0"/>
              <a:t>airplane</a:t>
            </a:r>
          </a:p>
          <a:p>
            <a:pPr>
              <a:defRPr/>
            </a:pPr>
            <a:r>
              <a:rPr lang="en-US" dirty="0"/>
              <a:t>C++ allows you to capture both the inheritance (</a:t>
            </a:r>
            <a:r>
              <a:rPr lang="en-US" i="1" dirty="0"/>
              <a:t>is-a</a:t>
            </a:r>
            <a:r>
              <a:rPr lang="en-US" dirty="0"/>
              <a:t>) relationship and the </a:t>
            </a:r>
            <a:r>
              <a:rPr lang="en-US" i="1" dirty="0"/>
              <a:t>has-a</a:t>
            </a:r>
            <a:r>
              <a:rPr lang="en-US" dirty="0"/>
              <a:t> </a:t>
            </a:r>
            <a:r>
              <a:rPr lang="en-US" dirty="0" smtClean="0"/>
              <a:t>relationship:</a:t>
            </a:r>
          </a:p>
          <a:p>
            <a:pPr>
              <a:defRPr/>
            </a:pPr>
            <a:endParaRPr lang="en-US" dirty="0"/>
          </a:p>
          <a:p>
            <a:pPr marL="457200" indent="0">
              <a:buFont typeface="Wingdings" pitchFamily="2" charset="2"/>
              <a:buNone/>
              <a:defRPr/>
            </a:pPr>
            <a:r>
              <a:rPr lang="en-US" sz="1900" dirty="0" smtClean="0">
                <a:latin typeface="Courier New" pitchFamily="49" charset="0"/>
                <a:cs typeface="Courier New" pitchFamily="49" charset="0"/>
              </a:rPr>
              <a:t>class </a:t>
            </a:r>
            <a:r>
              <a:rPr lang="en-US" sz="1900" dirty="0" err="1">
                <a:latin typeface="Courier New" pitchFamily="49" charset="0"/>
                <a:cs typeface="Courier New" pitchFamily="49" charset="0"/>
              </a:rPr>
              <a:t>Jet_Plane</a:t>
            </a:r>
            <a:r>
              <a:rPr lang="en-US" sz="1900" dirty="0">
                <a:latin typeface="Courier New" pitchFamily="49" charset="0"/>
                <a:cs typeface="Courier New" pitchFamily="49" charset="0"/>
              </a:rPr>
              <a:t> : public Airplane {</a:t>
            </a:r>
          </a:p>
          <a:p>
            <a:pPr marL="800100" indent="0">
              <a:buFont typeface="Wingdings" pitchFamily="2" charset="2"/>
              <a:buNone/>
              <a:defRPr/>
            </a:pPr>
            <a:r>
              <a:rPr lang="en-US" sz="1900" dirty="0">
                <a:latin typeface="Courier New" pitchFamily="49" charset="0"/>
                <a:cs typeface="Courier New" pitchFamily="49" charset="0"/>
              </a:rPr>
              <a:t>private:</a:t>
            </a:r>
          </a:p>
          <a:p>
            <a:pPr marL="1143000" indent="0">
              <a:buFont typeface="Wingdings" pitchFamily="2" charset="2"/>
              <a:buNone/>
              <a:defRPr/>
            </a:pPr>
            <a:r>
              <a:rPr lang="en-US" sz="1900" dirty="0" err="1">
                <a:latin typeface="Courier New" pitchFamily="49" charset="0"/>
                <a:cs typeface="Courier New" pitchFamily="49" charset="0"/>
              </a:rPr>
              <a:t>int</a:t>
            </a:r>
            <a:r>
              <a:rPr lang="en-US" sz="1900" dirty="0">
                <a:latin typeface="Courier New" pitchFamily="49" charset="0"/>
                <a:cs typeface="Courier New" pitchFamily="49" charset="0"/>
              </a:rPr>
              <a:t> </a:t>
            </a:r>
            <a:r>
              <a:rPr lang="en-US" sz="1900" dirty="0" err="1">
                <a:latin typeface="Courier New" pitchFamily="49" charset="0"/>
                <a:cs typeface="Courier New" pitchFamily="49" charset="0"/>
              </a:rPr>
              <a:t>num_engines</a:t>
            </a:r>
            <a:r>
              <a:rPr lang="en-US" sz="1900" dirty="0">
                <a:latin typeface="Courier New" pitchFamily="49" charset="0"/>
                <a:cs typeface="Courier New" pitchFamily="49" charset="0"/>
              </a:rPr>
              <a:t>;</a:t>
            </a:r>
          </a:p>
          <a:p>
            <a:pPr marL="1143000" indent="0">
              <a:buFont typeface="Wingdings" pitchFamily="2" charset="2"/>
              <a:buNone/>
              <a:defRPr/>
            </a:pPr>
            <a:r>
              <a:rPr lang="en-US" sz="1900" dirty="0" err="1">
                <a:latin typeface="Courier New" pitchFamily="49" charset="0"/>
                <a:cs typeface="Courier New" pitchFamily="49" charset="0"/>
              </a:rPr>
              <a:t>Jet_Engine</a:t>
            </a:r>
            <a:r>
              <a:rPr lang="en-US" sz="1900" dirty="0">
                <a:latin typeface="Courier New" pitchFamily="49" charset="0"/>
                <a:cs typeface="Courier New" pitchFamily="49" charset="0"/>
              </a:rPr>
              <a:t> jets[4]; // Jet planes have up to 4 engines.</a:t>
            </a:r>
          </a:p>
          <a:p>
            <a:pPr marL="800100" indent="0">
              <a:buFont typeface="Wingdings" pitchFamily="2" charset="2"/>
              <a:buNone/>
              <a:defRPr/>
            </a:pPr>
            <a:r>
              <a:rPr lang="en-US" sz="1900" dirty="0">
                <a:latin typeface="Courier New" pitchFamily="49" charset="0"/>
                <a:cs typeface="Courier New" pitchFamily="49" charset="0"/>
              </a:rPr>
              <a:t>// ...</a:t>
            </a:r>
          </a:p>
          <a:p>
            <a:pPr marL="457200" indent="0">
              <a:buFont typeface="Wingdings" pitchFamily="2" charset="2"/>
              <a:buNone/>
              <a:defRPr/>
            </a:pPr>
            <a:r>
              <a:rPr lang="en-US" sz="1900" dirty="0" smtClean="0">
                <a:latin typeface="Courier New" pitchFamily="49" charset="0"/>
                <a:cs typeface="Courier New" pitchFamily="49" charset="0"/>
              </a:rPr>
              <a:t>};</a:t>
            </a:r>
            <a:endParaRPr lang="en-US" sz="19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612775" y="228600"/>
            <a:ext cx="8153400" cy="990600"/>
          </a:xfrm>
        </p:spPr>
        <p:txBody>
          <a:bodyPr/>
          <a:lstStyle/>
          <a:p>
            <a:r>
              <a:rPr lang="en-US" b="1" smtClean="0"/>
              <a:t>The </a:t>
            </a:r>
            <a:r>
              <a:rPr lang="en-US" sz="3600" b="1" smtClean="0">
                <a:latin typeface="Courier New" pitchFamily="49" charset="0"/>
                <a:cs typeface="Courier New" pitchFamily="49" charset="0"/>
              </a:rPr>
              <a:t>friend</a:t>
            </a:r>
            <a:r>
              <a:rPr lang="en-US" sz="3600" b="1" smtClean="0"/>
              <a:t> </a:t>
            </a:r>
            <a:r>
              <a:rPr lang="en-US" b="1" smtClean="0"/>
              <a:t>Declaration</a:t>
            </a:r>
            <a:endParaRPr lang="en-US" smtClean="0"/>
          </a:p>
        </p:txBody>
      </p:sp>
      <p:sp>
        <p:nvSpPr>
          <p:cNvPr id="115714" name="Content Placeholder 2"/>
          <p:cNvSpPr>
            <a:spLocks noGrp="1"/>
          </p:cNvSpPr>
          <p:nvPr>
            <p:ph sz="quarter" idx="1"/>
          </p:nvPr>
        </p:nvSpPr>
        <p:spPr>
          <a:xfrm>
            <a:off x="612775" y="1600200"/>
            <a:ext cx="8153400" cy="4495800"/>
          </a:xfrm>
        </p:spPr>
        <p:txBody>
          <a:bodyPr/>
          <a:lstStyle/>
          <a:p>
            <a:pPr>
              <a:lnSpc>
                <a:spcPct val="80000"/>
              </a:lnSpc>
            </a:pPr>
            <a:r>
              <a:rPr lang="en-US" sz="2500" smtClean="0"/>
              <a:t>The </a:t>
            </a:r>
            <a:r>
              <a:rPr lang="en-US" sz="2000" smtClean="0">
                <a:latin typeface="Courier New" pitchFamily="49" charset="0"/>
                <a:cs typeface="Courier New" pitchFamily="49" charset="0"/>
              </a:rPr>
              <a:t>friend</a:t>
            </a:r>
            <a:r>
              <a:rPr lang="en-US" sz="2000" b="1" smtClean="0"/>
              <a:t> </a:t>
            </a:r>
            <a:r>
              <a:rPr lang="en-US" sz="2500" smtClean="0"/>
              <a:t>declaration allows a function external to a class to access the private members of that class</a:t>
            </a:r>
          </a:p>
          <a:p>
            <a:pPr>
              <a:lnSpc>
                <a:spcPct val="80000"/>
              </a:lnSpc>
            </a:pPr>
            <a:r>
              <a:rPr lang="en-US" sz="2500" smtClean="0"/>
              <a:t>The </a:t>
            </a:r>
            <a:r>
              <a:rPr lang="en-US" sz="2000" smtClean="0">
                <a:latin typeface="Courier New" pitchFamily="49" charset="0"/>
                <a:cs typeface="Courier New" pitchFamily="49" charset="0"/>
              </a:rPr>
              <a:t>friend</a:t>
            </a:r>
            <a:r>
              <a:rPr lang="en-US" sz="2500" b="1" smtClean="0"/>
              <a:t> </a:t>
            </a:r>
            <a:r>
              <a:rPr lang="en-US" sz="2500" smtClean="0"/>
              <a:t>declaration gives the functions and classes it specifies access to the private and protected members of the class in which the </a:t>
            </a:r>
            <a:r>
              <a:rPr lang="en-US" sz="2000" smtClean="0">
                <a:latin typeface="Courier New" pitchFamily="49" charset="0"/>
                <a:cs typeface="Courier New" pitchFamily="49" charset="0"/>
              </a:rPr>
              <a:t>friend</a:t>
            </a:r>
            <a:r>
              <a:rPr lang="en-US" sz="2500" b="1" smtClean="0"/>
              <a:t> </a:t>
            </a:r>
            <a:r>
              <a:rPr lang="en-US" sz="2500" smtClean="0"/>
              <a:t>declaration appears </a:t>
            </a:r>
          </a:p>
          <a:p>
            <a:pPr>
              <a:lnSpc>
                <a:spcPct val="80000"/>
              </a:lnSpc>
            </a:pPr>
            <a:r>
              <a:rPr lang="en-US" sz="2500" smtClean="0"/>
              <a:t>This effectively makes the named function or class a member of the declaring class </a:t>
            </a:r>
          </a:p>
          <a:p>
            <a:pPr>
              <a:lnSpc>
                <a:spcPct val="80000"/>
              </a:lnSpc>
            </a:pPr>
            <a:r>
              <a:rPr lang="en-US" sz="2500" smtClean="0"/>
              <a:t>The class itself must declare who its friends are</a:t>
            </a:r>
          </a:p>
          <a:p>
            <a:pPr>
              <a:lnSpc>
                <a:spcPct val="80000"/>
              </a:lnSpc>
            </a:pPr>
            <a:r>
              <a:rPr lang="en-US" sz="2500" smtClean="0"/>
              <a:t>Also, friendship is not inherited and is not transitive</a:t>
            </a:r>
          </a:p>
          <a:p>
            <a:pPr marL="742950" lvl="1" indent="-285750">
              <a:lnSpc>
                <a:spcPct val="80000"/>
              </a:lnSpc>
            </a:pPr>
            <a:r>
              <a:rPr lang="en-US" sz="2400" smtClean="0"/>
              <a:t>This means that if a base class is a friend of a particular class, its derived classes are not automatically friends too</a:t>
            </a:r>
          </a:p>
          <a:p>
            <a:pPr marL="742950" lvl="1" indent="-285750">
              <a:lnSpc>
                <a:spcPct val="80000"/>
              </a:lnSpc>
            </a:pPr>
            <a:r>
              <a:rPr lang="en-US" sz="2400" smtClean="0"/>
              <a:t>They must be declared to be friends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612775" y="228600"/>
            <a:ext cx="8153400" cy="990600"/>
          </a:xfrm>
        </p:spPr>
        <p:txBody>
          <a:bodyPr/>
          <a:lstStyle/>
          <a:p>
            <a:r>
              <a:rPr lang="en-US" b="1" smtClean="0"/>
              <a:t>The </a:t>
            </a:r>
            <a:r>
              <a:rPr lang="en-US" sz="3600" b="1" smtClean="0">
                <a:latin typeface="Courier New" pitchFamily="49" charset="0"/>
                <a:cs typeface="Courier New" pitchFamily="49" charset="0"/>
              </a:rPr>
              <a:t>friend</a:t>
            </a:r>
            <a:r>
              <a:rPr lang="en-US" sz="3600" b="1" smtClean="0"/>
              <a:t> </a:t>
            </a:r>
            <a:r>
              <a:rPr lang="en-US" b="1" smtClean="0"/>
              <a:t>Declaration (cont.)</a:t>
            </a:r>
            <a:endParaRPr lang="en-US" smtClean="0"/>
          </a:p>
        </p:txBody>
      </p:sp>
      <p:sp>
        <p:nvSpPr>
          <p:cNvPr id="3" name="Content Placeholder 2"/>
          <p:cNvSpPr>
            <a:spLocks noGrp="1"/>
          </p:cNvSpPr>
          <p:nvPr>
            <p:ph sz="quarter" idx="1"/>
          </p:nvPr>
        </p:nvSpPr>
        <p:spPr>
          <a:xfrm>
            <a:off x="612775" y="1600200"/>
            <a:ext cx="8153400" cy="4876800"/>
          </a:xfrm>
        </p:spPr>
        <p:txBody>
          <a:bodyPr>
            <a:normAutofit lnSpcReduction="10000"/>
          </a:bodyPr>
          <a:lstStyle/>
          <a:p>
            <a:pPr marL="0" indent="0">
              <a:lnSpc>
                <a:spcPct val="80000"/>
              </a:lnSpc>
              <a:buFont typeface="Wingdings" pitchFamily="2" charset="2"/>
              <a:buNone/>
            </a:pPr>
            <a:r>
              <a:rPr lang="en-US" sz="1200" smtClean="0">
                <a:latin typeface="Courier New" pitchFamily="49" charset="0"/>
                <a:cs typeface="Courier New" pitchFamily="49" charset="0"/>
              </a:rPr>
              <a:t>class A {</a:t>
            </a:r>
          </a:p>
          <a:p>
            <a:pPr marL="0" indent="0">
              <a:lnSpc>
                <a:spcPct val="80000"/>
              </a:lnSpc>
              <a:buFont typeface="Wingdings" pitchFamily="2" charset="2"/>
              <a:buNone/>
            </a:pPr>
            <a:r>
              <a:rPr lang="en-US" sz="1200" smtClean="0">
                <a:latin typeface="Courier New" pitchFamily="49" charset="0"/>
                <a:cs typeface="Courier New" pitchFamily="49" charset="0"/>
              </a:rPr>
              <a:t>  private:</a:t>
            </a:r>
          </a:p>
          <a:p>
            <a:pPr marL="0" indent="0">
              <a:lnSpc>
                <a:spcPct val="80000"/>
              </a:lnSpc>
              <a:buFont typeface="Wingdings" pitchFamily="2" charset="2"/>
              <a:buNone/>
            </a:pPr>
            <a:r>
              <a:rPr lang="en-US" sz="1200" smtClean="0">
                <a:latin typeface="Courier New" pitchFamily="49" charset="0"/>
                <a:cs typeface="Courier New" pitchFamily="49" charset="0"/>
              </a:rPr>
              <a:t>    int x;</a:t>
            </a:r>
          </a:p>
          <a:p>
            <a:pPr marL="0" indent="0">
              <a:lnSpc>
                <a:spcPct val="80000"/>
              </a:lnSpc>
              <a:buFont typeface="Wingdings" pitchFamily="2" charset="2"/>
              <a:buNone/>
            </a:pPr>
            <a:r>
              <a:rPr lang="en-US" sz="1200" smtClean="0">
                <a:latin typeface="Courier New" pitchFamily="49" charset="0"/>
                <a:cs typeface="Courier New" pitchFamily="49" charset="0"/>
              </a:rPr>
              <a:t>  friend foo;</a:t>
            </a:r>
          </a:p>
          <a:p>
            <a:pPr marL="0" indent="0">
              <a:lnSpc>
                <a:spcPct val="80000"/>
              </a:lnSpc>
              <a:buFont typeface="Wingdings" pitchFamily="2" charset="2"/>
              <a:buNone/>
            </a:pPr>
            <a:r>
              <a:rPr lang="en-US" sz="1200" smtClean="0">
                <a:latin typeface="Courier New" pitchFamily="49" charset="0"/>
                <a:cs typeface="Courier New" pitchFamily="49" charset="0"/>
              </a:rPr>
              <a:t>}</a:t>
            </a:r>
          </a:p>
          <a:p>
            <a:pPr marL="0" indent="0">
              <a:lnSpc>
                <a:spcPct val="80000"/>
              </a:lnSpc>
              <a:buFont typeface="Wingdings" pitchFamily="2" charset="2"/>
              <a:buNone/>
            </a:pPr>
            <a:endParaRPr lang="en-US" sz="1200" smtClean="0">
              <a:latin typeface="Courier New" pitchFamily="49" charset="0"/>
              <a:cs typeface="Courier New" pitchFamily="49" charset="0"/>
            </a:endParaRPr>
          </a:p>
          <a:p>
            <a:pPr marL="0" indent="0">
              <a:lnSpc>
                <a:spcPct val="80000"/>
              </a:lnSpc>
              <a:buFont typeface="Wingdings" pitchFamily="2" charset="2"/>
              <a:buNone/>
            </a:pPr>
            <a:r>
              <a:rPr lang="en-US" sz="1200" smtClean="0">
                <a:latin typeface="Courier New" pitchFamily="49" charset="0"/>
                <a:cs typeface="Courier New" pitchFamily="49" charset="0"/>
              </a:rPr>
              <a:t>class B {</a:t>
            </a:r>
          </a:p>
          <a:p>
            <a:pPr marL="0" indent="0">
              <a:lnSpc>
                <a:spcPct val="80000"/>
              </a:lnSpc>
              <a:buFont typeface="Wingdings" pitchFamily="2" charset="2"/>
              <a:buNone/>
            </a:pPr>
            <a:r>
              <a:rPr lang="en-US" sz="1200" smtClean="0">
                <a:latin typeface="Courier New" pitchFamily="49" charset="0"/>
                <a:cs typeface="Courier New" pitchFamily="49" charset="0"/>
              </a:rPr>
              <a:t>  void foo() {</a:t>
            </a:r>
          </a:p>
          <a:p>
            <a:pPr marL="0" indent="0">
              <a:lnSpc>
                <a:spcPct val="80000"/>
              </a:lnSpc>
              <a:buFont typeface="Wingdings" pitchFamily="2" charset="2"/>
              <a:buNone/>
            </a:pPr>
            <a:r>
              <a:rPr lang="en-US" sz="1200" smtClean="0">
                <a:latin typeface="Courier New" pitchFamily="49" charset="0"/>
                <a:cs typeface="Courier New" pitchFamily="49" charset="0"/>
              </a:rPr>
              <a:t>    A a;</a:t>
            </a:r>
          </a:p>
          <a:p>
            <a:pPr marL="0" indent="0">
              <a:lnSpc>
                <a:spcPct val="80000"/>
              </a:lnSpc>
              <a:buFont typeface="Wingdings" pitchFamily="2" charset="2"/>
              <a:buNone/>
            </a:pPr>
            <a:r>
              <a:rPr lang="en-US" sz="1200" smtClean="0">
                <a:latin typeface="Courier New" pitchFamily="49" charset="0"/>
                <a:cs typeface="Courier New" pitchFamily="49" charset="0"/>
              </a:rPr>
              <a:t>    // . . .</a:t>
            </a:r>
          </a:p>
          <a:p>
            <a:pPr marL="0" indent="0">
              <a:lnSpc>
                <a:spcPct val="80000"/>
              </a:lnSpc>
              <a:buFont typeface="Wingdings" pitchFamily="2" charset="2"/>
              <a:buNone/>
            </a:pPr>
            <a:r>
              <a:rPr lang="en-US" sz="1200" smtClean="0">
                <a:latin typeface="Courier New" pitchFamily="49" charset="0"/>
                <a:cs typeface="Courier New" pitchFamily="49" charset="0"/>
              </a:rPr>
              <a:t>    a.x = 10; // Valid, foo is a friend of A and a is an object of class A.</a:t>
            </a:r>
          </a:p>
          <a:p>
            <a:pPr marL="0" indent="0">
              <a:lnSpc>
                <a:spcPct val="80000"/>
              </a:lnSpc>
              <a:buFont typeface="Wingdings" pitchFamily="2" charset="2"/>
              <a:buNone/>
            </a:pPr>
            <a:r>
              <a:rPr lang="en-US" sz="1200" smtClean="0">
                <a:latin typeface="Courier New" pitchFamily="49" charset="0"/>
                <a:cs typeface="Courier New" pitchFamily="49" charset="0"/>
              </a:rPr>
              <a:t>  }</a:t>
            </a:r>
          </a:p>
          <a:p>
            <a:pPr marL="0" indent="0">
              <a:lnSpc>
                <a:spcPct val="80000"/>
              </a:lnSpc>
              <a:buFont typeface="Wingdings" pitchFamily="2" charset="2"/>
              <a:buNone/>
            </a:pPr>
            <a:r>
              <a:rPr lang="en-US" sz="1200" smtClean="0">
                <a:latin typeface="Courier New" pitchFamily="49" charset="0"/>
                <a:cs typeface="Courier New" pitchFamily="49" charset="0"/>
              </a:rPr>
              <a:t>}</a:t>
            </a:r>
          </a:p>
          <a:p>
            <a:pPr marL="0" indent="0">
              <a:lnSpc>
                <a:spcPct val="80000"/>
              </a:lnSpc>
              <a:buFont typeface="Wingdings" pitchFamily="2" charset="2"/>
              <a:buNone/>
            </a:pPr>
            <a:endParaRPr lang="en-US" sz="1200" smtClean="0">
              <a:latin typeface="Courier New" pitchFamily="49" charset="0"/>
              <a:cs typeface="Courier New" pitchFamily="49" charset="0"/>
            </a:endParaRPr>
          </a:p>
          <a:p>
            <a:pPr marL="0" indent="0">
              <a:lnSpc>
                <a:spcPct val="80000"/>
              </a:lnSpc>
              <a:buFont typeface="Wingdings" pitchFamily="2" charset="2"/>
              <a:buNone/>
            </a:pPr>
            <a:r>
              <a:rPr lang="en-US" sz="1200" smtClean="0">
                <a:latin typeface="Courier New" pitchFamily="49" charset="0"/>
                <a:cs typeface="Courier New" pitchFamily="49" charset="0"/>
              </a:rPr>
              <a:t>Class C {</a:t>
            </a:r>
          </a:p>
          <a:p>
            <a:pPr marL="0" indent="0">
              <a:lnSpc>
                <a:spcPct val="80000"/>
              </a:lnSpc>
              <a:buFont typeface="Wingdings" pitchFamily="2" charset="2"/>
              <a:buNone/>
            </a:pPr>
            <a:r>
              <a:rPr lang="en-US" sz="1200" smtClean="0">
                <a:latin typeface="Courier New" pitchFamily="49" charset="0"/>
                <a:cs typeface="Courier New" pitchFamily="49" charset="0"/>
              </a:rPr>
              <a:t>  void bar() {</a:t>
            </a:r>
          </a:p>
          <a:p>
            <a:pPr marL="0" indent="0">
              <a:lnSpc>
                <a:spcPct val="80000"/>
              </a:lnSpc>
              <a:buFont typeface="Wingdings" pitchFamily="2" charset="2"/>
              <a:buNone/>
            </a:pPr>
            <a:r>
              <a:rPr lang="en-US" sz="1200" smtClean="0">
                <a:latin typeface="Courier New" pitchFamily="49" charset="0"/>
                <a:cs typeface="Courier New" pitchFamily="49" charset="0"/>
              </a:rPr>
              <a:t>    A a;</a:t>
            </a:r>
          </a:p>
          <a:p>
            <a:pPr marL="0" indent="0">
              <a:lnSpc>
                <a:spcPct val="80000"/>
              </a:lnSpc>
              <a:buFont typeface="Wingdings" pitchFamily="2" charset="2"/>
              <a:buNone/>
            </a:pPr>
            <a:r>
              <a:rPr lang="en-US" sz="1200" smtClean="0">
                <a:latin typeface="Courier New" pitchFamily="49" charset="0"/>
                <a:cs typeface="Courier New" pitchFamily="49" charset="0"/>
              </a:rPr>
              <a:t>    // . . .</a:t>
            </a:r>
          </a:p>
          <a:p>
            <a:pPr marL="0" indent="0">
              <a:lnSpc>
                <a:spcPct val="80000"/>
              </a:lnSpc>
              <a:buFont typeface="Wingdings" pitchFamily="2" charset="2"/>
              <a:buNone/>
            </a:pPr>
            <a:r>
              <a:rPr lang="en-US" sz="1200" smtClean="0">
                <a:latin typeface="Courier New" pitchFamily="49" charset="0"/>
                <a:cs typeface="Courier New" pitchFamily="49" charset="0"/>
              </a:rPr>
              <a:t>    a.x = 10; // Not valid, x is not visible to bar.</a:t>
            </a:r>
          </a:p>
          <a:p>
            <a:pPr marL="0" indent="0">
              <a:lnSpc>
                <a:spcPct val="80000"/>
              </a:lnSpc>
              <a:buFont typeface="Wingdings" pitchFamily="2" charset="2"/>
              <a:buNone/>
            </a:pPr>
            <a:r>
              <a:rPr lang="en-US" sz="1200" smtClean="0">
                <a:latin typeface="Courier New" pitchFamily="49" charset="0"/>
                <a:cs typeface="Courier New" pitchFamily="49" charset="0"/>
              </a:rPr>
              <a:t>  }</a:t>
            </a:r>
          </a:p>
          <a:p>
            <a:pPr marL="0" indent="0">
              <a:lnSpc>
                <a:spcPct val="80000"/>
              </a:lnSpc>
              <a:buFont typeface="Wingdings" pitchFamily="2" charset="2"/>
              <a:buNone/>
            </a:pPr>
            <a:r>
              <a:rPr lang="en-US" sz="120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612775" y="228600"/>
            <a:ext cx="8153400" cy="990600"/>
          </a:xfrm>
        </p:spPr>
        <p:txBody>
          <a:bodyPr/>
          <a:lstStyle/>
          <a:p>
            <a:r>
              <a:rPr lang="en-US" b="1" smtClean="0"/>
              <a:t>The </a:t>
            </a:r>
            <a:r>
              <a:rPr lang="en-US" sz="3600" b="1" smtClean="0">
                <a:latin typeface="Courier New" pitchFamily="49" charset="0"/>
                <a:cs typeface="Courier New" pitchFamily="49" charset="0"/>
              </a:rPr>
              <a:t>friend</a:t>
            </a:r>
            <a:r>
              <a:rPr lang="en-US" sz="3600" b="1" smtClean="0"/>
              <a:t> </a:t>
            </a:r>
            <a:r>
              <a:rPr lang="en-US" b="1" smtClean="0"/>
              <a:t>Declaration (cont.)</a:t>
            </a:r>
            <a:endParaRPr lang="en-US" smtClean="0"/>
          </a:p>
        </p:txBody>
      </p:sp>
      <p:sp>
        <p:nvSpPr>
          <p:cNvPr id="3" name="Content Placeholder 2"/>
          <p:cNvSpPr>
            <a:spLocks noGrp="1"/>
          </p:cNvSpPr>
          <p:nvPr>
            <p:ph sz="quarter" idx="1"/>
          </p:nvPr>
        </p:nvSpPr>
        <p:spPr>
          <a:xfrm>
            <a:off x="612775" y="1600200"/>
            <a:ext cx="8153400" cy="5029200"/>
          </a:xfrm>
        </p:spPr>
        <p:txBody>
          <a:bodyPr>
            <a:noAutofit/>
          </a:bodyPr>
          <a:lstStyle/>
          <a:p>
            <a:pPr marL="0" indent="0">
              <a:buFont typeface="Wingdings" pitchFamily="2" charset="2"/>
              <a:buNone/>
              <a:defRPr/>
            </a:pPr>
            <a:r>
              <a:rPr lang="en-US" sz="900" dirty="0">
                <a:latin typeface="Courier New" pitchFamily="49" charset="0"/>
                <a:cs typeface="Courier New" pitchFamily="49" charset="0"/>
              </a:rPr>
              <a:t>class A {</a:t>
            </a:r>
          </a:p>
          <a:p>
            <a:pPr marL="342900" indent="0">
              <a:buFont typeface="Wingdings" pitchFamily="2" charset="2"/>
              <a:buNone/>
              <a:defRPr/>
            </a:pPr>
            <a:r>
              <a:rPr lang="en-US" sz="900" dirty="0">
                <a:latin typeface="Courier New" pitchFamily="49" charset="0"/>
                <a:cs typeface="Courier New" pitchFamily="49" charset="0"/>
              </a:rPr>
              <a:t>private:</a:t>
            </a:r>
          </a:p>
          <a:p>
            <a:pPr marL="6858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x;</a:t>
            </a:r>
          </a:p>
          <a:p>
            <a:pPr marL="342900" indent="0">
              <a:buFont typeface="Wingdings" pitchFamily="2" charset="2"/>
              <a:buNone/>
              <a:defRPr/>
            </a:pPr>
            <a:r>
              <a:rPr lang="en-US" sz="900" dirty="0">
                <a:latin typeface="Courier New" pitchFamily="49" charset="0"/>
                <a:cs typeface="Courier New" pitchFamily="49" charset="0"/>
              </a:rPr>
              <a:t>friend class B;</a:t>
            </a:r>
          </a:p>
          <a:p>
            <a:pPr marL="0" indent="0">
              <a:buFont typeface="Wingdings" pitchFamily="2" charset="2"/>
              <a:buNone/>
              <a:defRPr/>
            </a:pPr>
            <a:r>
              <a:rPr lang="en-US" sz="900" dirty="0">
                <a:latin typeface="Courier New" pitchFamily="49" charset="0"/>
                <a:cs typeface="Courier New" pitchFamily="49" charset="0"/>
              </a:rPr>
              <a:t>};</a:t>
            </a:r>
          </a:p>
          <a:p>
            <a:pPr marL="0" indent="0">
              <a:buFont typeface="Wingdings" pitchFamily="2" charset="2"/>
              <a:buNone/>
              <a:defRPr/>
            </a:pPr>
            <a:r>
              <a:rPr lang="en-US" sz="900" dirty="0">
                <a:latin typeface="Courier New" pitchFamily="49" charset="0"/>
                <a:cs typeface="Courier New" pitchFamily="49" charset="0"/>
              </a:rPr>
              <a:t>class B {</a:t>
            </a:r>
          </a:p>
          <a:p>
            <a:pPr marL="342900" indent="0">
              <a:buFont typeface="Wingdings" pitchFamily="2" charset="2"/>
              <a:buNone/>
              <a:defRPr/>
            </a:pPr>
            <a:r>
              <a:rPr lang="en-US" sz="900" dirty="0">
                <a:latin typeface="Courier New" pitchFamily="49" charset="0"/>
                <a:cs typeface="Courier New" pitchFamily="49" charset="0"/>
              </a:rPr>
              <a:t>private:</a:t>
            </a:r>
          </a:p>
          <a:p>
            <a:pPr marL="6858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y;</a:t>
            </a:r>
          </a:p>
          <a:p>
            <a:pPr marL="685800" indent="0">
              <a:buFont typeface="Wingdings" pitchFamily="2" charset="2"/>
              <a:buNone/>
              <a:defRPr/>
            </a:pPr>
            <a:r>
              <a:rPr lang="en-US" sz="900" dirty="0">
                <a:latin typeface="Courier New" pitchFamily="49" charset="0"/>
                <a:cs typeface="Courier New" pitchFamily="49" charset="0"/>
              </a:rPr>
              <a:t>void foo() {</a:t>
            </a:r>
          </a:p>
          <a:p>
            <a:pPr marL="1028700" indent="0">
              <a:buFont typeface="Wingdings" pitchFamily="2" charset="2"/>
              <a:buNone/>
              <a:defRPr/>
            </a:pPr>
            <a:r>
              <a:rPr lang="en-US" sz="900" dirty="0">
                <a:latin typeface="Courier New" pitchFamily="49" charset="0"/>
                <a:cs typeface="Courier New" pitchFamily="49" charset="0"/>
              </a:rPr>
              <a:t>A </a:t>
            </a:r>
            <a:r>
              <a:rPr lang="en-US" sz="900" dirty="0" err="1">
                <a:latin typeface="Courier New" pitchFamily="49" charset="0"/>
                <a:cs typeface="Courier New" pitchFamily="49" charset="0"/>
              </a:rPr>
              <a:t>a</a:t>
            </a:r>
            <a:r>
              <a:rPr lang="en-US" sz="900" dirty="0">
                <a:latin typeface="Courier New" pitchFamily="49" charset="0"/>
                <a:cs typeface="Courier New" pitchFamily="49" charset="0"/>
              </a:rPr>
              <a:t>;</a:t>
            </a:r>
          </a:p>
          <a:p>
            <a:pPr marL="1028700" indent="0">
              <a:buFont typeface="Wingdings" pitchFamily="2" charset="2"/>
              <a:buNone/>
              <a:defRPr/>
            </a:pPr>
            <a:r>
              <a:rPr lang="en-US" sz="900" dirty="0" err="1">
                <a:latin typeface="Courier New" pitchFamily="49" charset="0"/>
                <a:cs typeface="Courier New" pitchFamily="49" charset="0"/>
              </a:rPr>
              <a:t>a.x</a:t>
            </a:r>
            <a:r>
              <a:rPr lang="en-US" sz="900" dirty="0">
                <a:latin typeface="Courier New" pitchFamily="49" charset="0"/>
                <a:cs typeface="Courier New" pitchFamily="49" charset="0"/>
              </a:rPr>
              <a:t> = 10; // Legal, B is a friend of A.</a:t>
            </a:r>
          </a:p>
          <a:p>
            <a:pPr marL="685800" indent="0">
              <a:buFont typeface="Wingdings" pitchFamily="2" charset="2"/>
              <a:buNone/>
              <a:defRPr/>
            </a:pPr>
            <a:r>
              <a:rPr lang="en-US" sz="900" dirty="0">
                <a:latin typeface="Courier New" pitchFamily="49" charset="0"/>
                <a:cs typeface="Courier New" pitchFamily="49" charset="0"/>
              </a:rPr>
              <a:t>}</a:t>
            </a:r>
          </a:p>
          <a:p>
            <a:pPr marL="342900" indent="0">
              <a:buFont typeface="Wingdings" pitchFamily="2" charset="2"/>
              <a:buNone/>
              <a:defRPr/>
            </a:pPr>
            <a:r>
              <a:rPr lang="en-US" sz="900" dirty="0">
                <a:latin typeface="Courier New" pitchFamily="49" charset="0"/>
                <a:cs typeface="Courier New" pitchFamily="49" charset="0"/>
              </a:rPr>
              <a:t>friend class C;</a:t>
            </a:r>
          </a:p>
          <a:p>
            <a:pPr marL="0" indent="0">
              <a:buFont typeface="Wingdings" pitchFamily="2" charset="2"/>
              <a:buNone/>
              <a:defRPr/>
            </a:pPr>
            <a:r>
              <a:rPr lang="en-US" sz="900" dirty="0">
                <a:latin typeface="Courier New" pitchFamily="49" charset="0"/>
                <a:cs typeface="Courier New" pitchFamily="49" charset="0"/>
              </a:rPr>
              <a:t>};</a:t>
            </a:r>
          </a:p>
          <a:p>
            <a:pPr marL="0" indent="0">
              <a:buFont typeface="Wingdings" pitchFamily="2" charset="2"/>
              <a:buNone/>
              <a:defRPr/>
            </a:pPr>
            <a:r>
              <a:rPr lang="en-US" sz="900" dirty="0">
                <a:latin typeface="Courier New" pitchFamily="49" charset="0"/>
                <a:cs typeface="Courier New" pitchFamily="49" charset="0"/>
              </a:rPr>
              <a:t>class C {</a:t>
            </a:r>
          </a:p>
          <a:p>
            <a:pPr marL="342900" indent="0">
              <a:buFont typeface="Wingdings" pitchFamily="2" charset="2"/>
              <a:buNone/>
              <a:defRPr/>
            </a:pPr>
            <a:r>
              <a:rPr lang="en-US" sz="900" dirty="0">
                <a:latin typeface="Courier New" pitchFamily="49" charset="0"/>
                <a:cs typeface="Courier New" pitchFamily="49" charset="0"/>
              </a:rPr>
              <a:t>void bar() {</a:t>
            </a:r>
          </a:p>
          <a:p>
            <a:pPr marL="685800" indent="0">
              <a:buFont typeface="Wingdings" pitchFamily="2" charset="2"/>
              <a:buNone/>
              <a:defRPr/>
            </a:pPr>
            <a:r>
              <a:rPr lang="en-US" sz="900" dirty="0">
                <a:latin typeface="Courier New" pitchFamily="49" charset="0"/>
                <a:cs typeface="Courier New" pitchFamily="49" charset="0"/>
              </a:rPr>
              <a:t>A </a:t>
            </a:r>
            <a:r>
              <a:rPr lang="en-US" sz="900" dirty="0" err="1">
                <a:latin typeface="Courier New" pitchFamily="49" charset="0"/>
                <a:cs typeface="Courier New" pitchFamily="49" charset="0"/>
              </a:rPr>
              <a:t>a</a:t>
            </a:r>
            <a:r>
              <a:rPr lang="en-US" sz="900" dirty="0">
                <a:latin typeface="Courier New" pitchFamily="49" charset="0"/>
                <a:cs typeface="Courier New" pitchFamily="49" charset="0"/>
              </a:rPr>
              <a:t>;</a:t>
            </a:r>
          </a:p>
          <a:p>
            <a:pPr marL="685800" indent="0">
              <a:buFont typeface="Wingdings" pitchFamily="2" charset="2"/>
              <a:buNone/>
              <a:defRPr/>
            </a:pPr>
            <a:r>
              <a:rPr lang="en-US" sz="900" dirty="0">
                <a:latin typeface="Courier New" pitchFamily="49" charset="0"/>
                <a:cs typeface="Courier New" pitchFamily="49" charset="0"/>
              </a:rPr>
              <a:t>B </a:t>
            </a:r>
            <a:r>
              <a:rPr lang="en-US" sz="900" dirty="0" err="1">
                <a:latin typeface="Courier New" pitchFamily="49" charset="0"/>
                <a:cs typeface="Courier New" pitchFamily="49" charset="0"/>
              </a:rPr>
              <a:t>b</a:t>
            </a:r>
            <a:r>
              <a:rPr lang="en-US" sz="900" dirty="0">
                <a:latin typeface="Courier New" pitchFamily="49" charset="0"/>
                <a:cs typeface="Courier New" pitchFamily="49" charset="0"/>
              </a:rPr>
              <a:t>;</a:t>
            </a:r>
          </a:p>
          <a:p>
            <a:pPr marL="685800" indent="0">
              <a:buFont typeface="Wingdings" pitchFamily="2" charset="2"/>
              <a:buNone/>
              <a:defRPr/>
            </a:pPr>
            <a:r>
              <a:rPr lang="en-US" sz="900" dirty="0" err="1">
                <a:latin typeface="Courier New" pitchFamily="49" charset="0"/>
                <a:cs typeface="Courier New" pitchFamily="49" charset="0"/>
              </a:rPr>
              <a:t>b.y</a:t>
            </a:r>
            <a:r>
              <a:rPr lang="en-US" sz="900" dirty="0">
                <a:latin typeface="Courier New" pitchFamily="49" charset="0"/>
                <a:cs typeface="Courier New" pitchFamily="49" charset="0"/>
              </a:rPr>
              <a:t> = 10; // Legal, C is a friend of B.</a:t>
            </a:r>
          </a:p>
          <a:p>
            <a:pPr marL="685800" indent="0">
              <a:buFont typeface="Wingdings" pitchFamily="2" charset="2"/>
              <a:buNone/>
              <a:defRPr/>
            </a:pPr>
            <a:r>
              <a:rPr lang="en-US" sz="900" dirty="0" err="1">
                <a:latin typeface="Courier New" pitchFamily="49" charset="0"/>
                <a:cs typeface="Courier New" pitchFamily="49" charset="0"/>
              </a:rPr>
              <a:t>a.x</a:t>
            </a:r>
            <a:r>
              <a:rPr lang="en-US" sz="900" dirty="0">
                <a:latin typeface="Courier New" pitchFamily="49" charset="0"/>
                <a:cs typeface="Courier New" pitchFamily="49" charset="0"/>
              </a:rPr>
              <a:t> = 10; // Not valid, C is not a friend of A.</a:t>
            </a:r>
          </a:p>
          <a:p>
            <a:pPr marL="342900" indent="0">
              <a:buFont typeface="Wingdings" pitchFamily="2" charset="2"/>
              <a:buNone/>
              <a:defRPr/>
            </a:pPr>
            <a:r>
              <a:rPr lang="en-US" sz="900" dirty="0">
                <a:latin typeface="Courier New" pitchFamily="49" charset="0"/>
                <a:cs typeface="Courier New" pitchFamily="49" charset="0"/>
              </a:rPr>
              <a:t>}</a:t>
            </a:r>
          </a:p>
          <a:p>
            <a:pPr marL="0" indent="0">
              <a:buFont typeface="Wingdings" pitchFamily="2" charset="2"/>
              <a:buNone/>
              <a:defRPr/>
            </a:pPr>
            <a:r>
              <a:rPr lang="en-US" sz="900" dirty="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Placeholder 4"/>
          <p:cNvSpPr>
            <a:spLocks noGrp="1"/>
          </p:cNvSpPr>
          <p:nvPr>
            <p:ph type="body" idx="1"/>
          </p:nvPr>
        </p:nvSpPr>
        <p:spPr/>
        <p:txBody>
          <a:bodyPr/>
          <a:lstStyle/>
          <a:p>
            <a:r>
              <a:rPr lang="en-US" smtClean="0"/>
              <a:t>Section 3.6</a:t>
            </a:r>
          </a:p>
        </p:txBody>
      </p:sp>
      <p:sp>
        <p:nvSpPr>
          <p:cNvPr id="118786" name="Title 3"/>
          <p:cNvSpPr>
            <a:spLocks noGrp="1"/>
          </p:cNvSpPr>
          <p:nvPr>
            <p:ph type="title"/>
          </p:nvPr>
        </p:nvSpPr>
        <p:spPr/>
        <p:txBody>
          <a:bodyPr/>
          <a:lstStyle/>
          <a:p>
            <a:r>
              <a:rPr lang="en-US" b="1" smtClean="0"/>
              <a:t>A Shape Class Hierarchy</a:t>
            </a:r>
            <a:endParaRPr lang="en-US"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b="1" dirty="0"/>
              <a:t>Case Study: Processing Geometric Figures</a:t>
            </a:r>
          </a:p>
        </p:txBody>
      </p:sp>
      <p:sp>
        <p:nvSpPr>
          <p:cNvPr id="119810" name="Rectangle 3"/>
          <p:cNvSpPr>
            <a:spLocks noGrp="1" noChangeArrowheads="1"/>
          </p:cNvSpPr>
          <p:nvPr>
            <p:ph sz="quarter" idx="1"/>
          </p:nvPr>
        </p:nvSpPr>
        <p:spPr>
          <a:xfrm>
            <a:off x="612775" y="1600200"/>
            <a:ext cx="8153400" cy="4495800"/>
          </a:xfrm>
        </p:spPr>
        <p:txBody>
          <a:bodyPr/>
          <a:lstStyle/>
          <a:p>
            <a:pPr marL="400050" lvl="1" indent="0" eaLnBrk="1" hangingPunct="1">
              <a:lnSpc>
                <a:spcPct val="60000"/>
              </a:lnSpc>
              <a:buFont typeface="Arial" charset="0"/>
              <a:buChar char=""/>
            </a:pPr>
            <a:r>
              <a:rPr lang="en-US" sz="1900" b="1" smtClean="0">
                <a:solidFill>
                  <a:schemeClr val="accent1"/>
                </a:solidFill>
              </a:rPr>
              <a:t> 	PROBLEM</a:t>
            </a:r>
            <a:r>
              <a:rPr lang="en-US" sz="2900" smtClean="0"/>
              <a:t>	</a:t>
            </a:r>
          </a:p>
          <a:p>
            <a:pPr marL="1143000" lvl="2">
              <a:lnSpc>
                <a:spcPct val="80000"/>
              </a:lnSpc>
              <a:spcBef>
                <a:spcPts val="550"/>
              </a:spcBef>
              <a:buClr>
                <a:schemeClr val="accent1"/>
              </a:buClr>
              <a:buSzPct val="70000"/>
              <a:buFont typeface="Wingdings 2" pitchFamily="18" charset="2"/>
              <a:buChar char=""/>
            </a:pPr>
            <a:r>
              <a:rPr lang="en-US" sz="1900" smtClean="0"/>
              <a:t>We want to process some standard geometric shapes. Each figure object will be one of three standard shapes (rectangle, circle, right triangle)</a:t>
            </a:r>
          </a:p>
          <a:p>
            <a:pPr marL="1143000" lvl="2">
              <a:lnSpc>
                <a:spcPct val="80000"/>
              </a:lnSpc>
              <a:spcBef>
                <a:spcPts val="550"/>
              </a:spcBef>
              <a:buClr>
                <a:schemeClr val="accent1"/>
              </a:buClr>
              <a:buSzPct val="70000"/>
              <a:buFont typeface="Wingdings 2" pitchFamily="18" charset="2"/>
              <a:buChar char=""/>
            </a:pPr>
            <a:r>
              <a:rPr lang="en-US" sz="1900" smtClean="0"/>
              <a:t>We want to do standard computations, such as finding the area and perimeter, for any of these shapes</a:t>
            </a:r>
          </a:p>
          <a:p>
            <a:pPr marL="400050" lvl="1" indent="0" eaLnBrk="1" hangingPunct="1">
              <a:lnSpc>
                <a:spcPct val="60000"/>
              </a:lnSpc>
              <a:buFont typeface="Arial" charset="0"/>
              <a:buChar char=""/>
            </a:pPr>
            <a:r>
              <a:rPr lang="en-US" sz="1800" b="1" smtClean="0">
                <a:solidFill>
                  <a:schemeClr val="accent1"/>
                </a:solidFill>
              </a:rPr>
              <a:t> 	ANALYSIS</a:t>
            </a:r>
            <a:r>
              <a:rPr lang="en-US" sz="2900" smtClean="0"/>
              <a:t>	</a:t>
            </a:r>
          </a:p>
          <a:p>
            <a:pPr marL="1143000" lvl="2">
              <a:lnSpc>
                <a:spcPct val="80000"/>
              </a:lnSpc>
              <a:spcBef>
                <a:spcPts val="550"/>
              </a:spcBef>
              <a:buClr>
                <a:schemeClr val="accent1"/>
              </a:buClr>
              <a:buSzPct val="70000"/>
              <a:buFont typeface="Wingdings 2" pitchFamily="18" charset="2"/>
              <a:buChar char=""/>
            </a:pPr>
            <a:r>
              <a:rPr lang="en-US" sz="1900" smtClean="0"/>
              <a:t>For each geometric shape, we need a class that represents the shape and knows how to perform the standard computations on it</a:t>
            </a:r>
          </a:p>
          <a:p>
            <a:pPr marL="1143000" lvl="2">
              <a:lnSpc>
                <a:spcPct val="80000"/>
              </a:lnSpc>
              <a:spcBef>
                <a:spcPts val="550"/>
              </a:spcBef>
              <a:buClr>
                <a:schemeClr val="accent1"/>
              </a:buClr>
              <a:buSzPct val="70000"/>
              <a:buFont typeface="Wingdings 2" pitchFamily="18" charset="2"/>
              <a:buChar char=""/>
            </a:pPr>
            <a:r>
              <a:rPr lang="en-US" sz="1900" smtClean="0"/>
              <a:t>These classes will be </a:t>
            </a:r>
            <a:r>
              <a:rPr lang="en-US" sz="1900" smtClean="0">
                <a:cs typeface="Courier New" pitchFamily="49" charset="0"/>
              </a:rPr>
              <a:t>Rectangle</a:t>
            </a:r>
            <a:r>
              <a:rPr lang="en-US" sz="1900" smtClean="0"/>
              <a:t>, </a:t>
            </a:r>
            <a:r>
              <a:rPr lang="en-US" sz="1900" smtClean="0">
                <a:cs typeface="Courier New" pitchFamily="49" charset="0"/>
              </a:rPr>
              <a:t>Circle</a:t>
            </a:r>
            <a:r>
              <a:rPr lang="en-US" sz="1900" smtClean="0"/>
              <a:t>, and </a:t>
            </a:r>
            <a:r>
              <a:rPr lang="en-US" sz="1900" smtClean="0">
                <a:cs typeface="Courier New" pitchFamily="49" charset="0"/>
              </a:rPr>
              <a:t>Rt_Triangle</a:t>
            </a:r>
            <a:endParaRPr lang="en-US" sz="1900" smtClean="0"/>
          </a:p>
          <a:p>
            <a:pPr marL="1143000" lvl="2">
              <a:lnSpc>
                <a:spcPct val="80000"/>
              </a:lnSpc>
              <a:spcBef>
                <a:spcPts val="550"/>
              </a:spcBef>
              <a:buClr>
                <a:schemeClr val="accent1"/>
              </a:buClr>
              <a:buSzPct val="70000"/>
              <a:buFont typeface="Wingdings 2" pitchFamily="18" charset="2"/>
              <a:buChar char=""/>
            </a:pPr>
            <a:r>
              <a:rPr lang="en-US" sz="1900" smtClean="0"/>
              <a:t>To ensure that these shape classes all define the required computational methods we will require them to implement an abstract class, </a:t>
            </a:r>
            <a:r>
              <a:rPr lang="en-US" sz="1900" smtClean="0">
                <a:cs typeface="Courier New" pitchFamily="49" charset="0"/>
              </a:rPr>
              <a:t>Shape</a:t>
            </a:r>
            <a:endParaRPr lang="en-US" sz="1900" smtClean="0"/>
          </a:p>
          <a:p>
            <a:pPr marL="1143000" lvl="2">
              <a:lnSpc>
                <a:spcPct val="80000"/>
              </a:lnSpc>
              <a:spcBef>
                <a:spcPts val="550"/>
              </a:spcBef>
              <a:buClr>
                <a:schemeClr val="accent1"/>
              </a:buClr>
              <a:buSzPct val="70000"/>
              <a:buFont typeface="Wingdings 2" pitchFamily="18" charset="2"/>
              <a:buChar char=""/>
            </a:pPr>
            <a:r>
              <a:rPr lang="en-US" sz="1900" smtClean="0"/>
              <a:t>If a class does not have the required functions, we will get a syntax error when we attempt to use it</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612775" y="228600"/>
            <a:ext cx="8153400" cy="990600"/>
          </a:xfrm>
        </p:spPr>
        <p:txBody>
          <a:bodyPr/>
          <a:lstStyle/>
          <a:p>
            <a:pPr eaLnBrk="1" hangingPunct="1"/>
            <a:r>
              <a:rPr lang="en-US" smtClean="0">
                <a:latin typeface="Courier New" pitchFamily="49" charset="0"/>
                <a:cs typeface="Courier New" pitchFamily="49" charset="0"/>
              </a:rPr>
              <a:t>Shape</a:t>
            </a:r>
            <a:r>
              <a:rPr lang="en-US" b="1" smtClean="0"/>
              <a:t> Class Hierarchy</a:t>
            </a:r>
          </a:p>
        </p:txBody>
      </p:sp>
      <p:pic>
        <p:nvPicPr>
          <p:cNvPr id="120834" name="Picture 2"/>
          <p:cNvPicPr>
            <a:picLocks noChangeAspect="1" noChangeArrowheads="1"/>
          </p:cNvPicPr>
          <p:nvPr/>
        </p:nvPicPr>
        <p:blipFill>
          <a:blip r:embed="rId2"/>
          <a:srcRect/>
          <a:stretch>
            <a:fillRect/>
          </a:stretch>
        </p:blipFill>
        <p:spPr bwMode="auto">
          <a:xfrm>
            <a:off x="1905000" y="1847850"/>
            <a:ext cx="5562600" cy="316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4"/>
          <p:cNvSpPr>
            <a:spLocks noGrp="1" noChangeArrowheads="1"/>
          </p:cNvSpPr>
          <p:nvPr>
            <p:ph type="title"/>
          </p:nvPr>
        </p:nvSpPr>
        <p:spPr>
          <a:xfrm>
            <a:off x="612775" y="228600"/>
            <a:ext cx="8153400" cy="990600"/>
          </a:xfrm>
        </p:spPr>
        <p:txBody>
          <a:bodyPr/>
          <a:lstStyle/>
          <a:p>
            <a:pPr eaLnBrk="1" hangingPunct="1"/>
            <a:r>
              <a:rPr lang="en-US" b="1" smtClean="0"/>
              <a:t>Class </a:t>
            </a:r>
            <a:r>
              <a:rPr lang="en-US" smtClean="0">
                <a:latin typeface="Courier New" pitchFamily="49" charset="0"/>
                <a:cs typeface="Courier New" pitchFamily="49" charset="0"/>
              </a:rPr>
              <a:t>Rectangle</a:t>
            </a:r>
          </a:p>
        </p:txBody>
      </p:sp>
      <p:pic>
        <p:nvPicPr>
          <p:cNvPr id="121858" name="Picture 2"/>
          <p:cNvPicPr>
            <a:picLocks noChangeAspect="1" noChangeArrowheads="1"/>
          </p:cNvPicPr>
          <p:nvPr/>
        </p:nvPicPr>
        <p:blipFill>
          <a:blip r:embed="rId2"/>
          <a:srcRect/>
          <a:stretch>
            <a:fillRect/>
          </a:stretch>
        </p:blipFill>
        <p:spPr bwMode="auto">
          <a:xfrm>
            <a:off x="1066800" y="2347913"/>
            <a:ext cx="7086600" cy="216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612775" y="228600"/>
            <a:ext cx="8153400" cy="990600"/>
          </a:xfrm>
        </p:spPr>
        <p:txBody>
          <a:bodyPr/>
          <a:lstStyle/>
          <a:p>
            <a:r>
              <a:rPr lang="en-US" smtClean="0"/>
              <a:t>Implementation</a:t>
            </a:r>
          </a:p>
        </p:txBody>
      </p:sp>
      <p:pic>
        <p:nvPicPr>
          <p:cNvPr id="122882" name="Picture 2"/>
          <p:cNvPicPr>
            <a:picLocks noChangeAspect="1" noChangeArrowheads="1"/>
          </p:cNvPicPr>
          <p:nvPr/>
        </p:nvPicPr>
        <p:blipFill>
          <a:blip r:embed="rId2"/>
          <a:srcRect/>
          <a:stretch>
            <a:fillRect/>
          </a:stretch>
        </p:blipFill>
        <p:spPr bwMode="auto">
          <a:xfrm>
            <a:off x="2667000" y="2271713"/>
            <a:ext cx="3952875" cy="2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612775" y="228600"/>
            <a:ext cx="8153400" cy="990600"/>
          </a:xfrm>
        </p:spPr>
        <p:txBody>
          <a:bodyPr/>
          <a:lstStyle/>
          <a:p>
            <a:r>
              <a:rPr lang="en-US" smtClean="0"/>
              <a:t>Implementation (cont.)</a:t>
            </a:r>
          </a:p>
        </p:txBody>
      </p:sp>
      <p:pic>
        <p:nvPicPr>
          <p:cNvPr id="123906" name="Picture 2"/>
          <p:cNvPicPr>
            <a:picLocks noChangeAspect="1" noChangeArrowheads="1"/>
          </p:cNvPicPr>
          <p:nvPr/>
        </p:nvPicPr>
        <p:blipFill>
          <a:blip r:embed="rId2"/>
          <a:srcRect/>
          <a:stretch>
            <a:fillRect/>
          </a:stretch>
        </p:blipFill>
        <p:spPr bwMode="auto">
          <a:xfrm>
            <a:off x="2819400" y="2209800"/>
            <a:ext cx="1533525" cy="666750"/>
          </a:xfrm>
          <a:prstGeom prst="rect">
            <a:avLst/>
          </a:prstGeom>
          <a:noFill/>
          <a:ln w="9525">
            <a:noFill/>
            <a:miter lim="800000"/>
            <a:headEnd/>
            <a:tailEnd/>
          </a:ln>
        </p:spPr>
      </p:pic>
      <p:pic>
        <p:nvPicPr>
          <p:cNvPr id="123907" name="Picture 3"/>
          <p:cNvPicPr>
            <a:picLocks noChangeAspect="1" noChangeArrowheads="1"/>
          </p:cNvPicPr>
          <p:nvPr/>
        </p:nvPicPr>
        <p:blipFill>
          <a:blip r:embed="rId3"/>
          <a:srcRect/>
          <a:stretch>
            <a:fillRect/>
          </a:stretch>
        </p:blipFill>
        <p:spPr bwMode="auto">
          <a:xfrm>
            <a:off x="2819400" y="2819400"/>
            <a:ext cx="3533775" cy="246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612775" y="228600"/>
            <a:ext cx="8153400" cy="990600"/>
          </a:xfrm>
        </p:spPr>
        <p:txBody>
          <a:bodyPr/>
          <a:lstStyle/>
          <a:p>
            <a:r>
              <a:rPr lang="en-US" smtClean="0"/>
              <a:t>Implementation (cont.)</a:t>
            </a:r>
          </a:p>
        </p:txBody>
      </p:sp>
      <p:pic>
        <p:nvPicPr>
          <p:cNvPr id="124930" name="Picture 2"/>
          <p:cNvPicPr>
            <a:picLocks noChangeAspect="1" noChangeArrowheads="1"/>
          </p:cNvPicPr>
          <p:nvPr/>
        </p:nvPicPr>
        <p:blipFill>
          <a:blip r:embed="rId2"/>
          <a:srcRect/>
          <a:stretch>
            <a:fillRect/>
          </a:stretch>
        </p:blipFill>
        <p:spPr bwMode="auto">
          <a:xfrm>
            <a:off x="2895600" y="1638300"/>
            <a:ext cx="3581400" cy="4162425"/>
          </a:xfrm>
          <a:prstGeom prst="rect">
            <a:avLst/>
          </a:prstGeom>
          <a:noFill/>
          <a:ln w="9525">
            <a:noFill/>
            <a:miter lim="800000"/>
            <a:headEnd/>
            <a:tailEnd/>
          </a:ln>
        </p:spPr>
      </p:pic>
      <p:pic>
        <p:nvPicPr>
          <p:cNvPr id="124931" name="Picture 3"/>
          <p:cNvPicPr>
            <a:picLocks noChangeAspect="1" noChangeArrowheads="1"/>
          </p:cNvPicPr>
          <p:nvPr/>
        </p:nvPicPr>
        <p:blipFill>
          <a:blip r:embed="rId3"/>
          <a:srcRect/>
          <a:stretch>
            <a:fillRect/>
          </a:stretch>
        </p:blipFill>
        <p:spPr bwMode="auto">
          <a:xfrm>
            <a:off x="2895600" y="5838825"/>
            <a:ext cx="325755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b="1" i="1" dirty="0"/>
              <a:t>Is-a</a:t>
            </a:r>
            <a:r>
              <a:rPr lang="en-US" b="1" dirty="0"/>
              <a:t> Versus </a:t>
            </a:r>
            <a:r>
              <a:rPr lang="en-US" b="1" i="1" dirty="0"/>
              <a:t>Has-a</a:t>
            </a:r>
            <a:r>
              <a:rPr lang="en-US" b="1" dirty="0"/>
              <a:t> </a:t>
            </a:r>
            <a:r>
              <a:rPr lang="en-US" b="1" dirty="0" smtClean="0"/>
              <a:t>Relationships (cont.)</a:t>
            </a:r>
            <a:endParaRPr lang="en-US" dirty="0"/>
          </a:p>
        </p:txBody>
      </p:sp>
      <p:sp>
        <p:nvSpPr>
          <p:cNvPr id="5" name="Content Placeholder 4"/>
          <p:cNvSpPr>
            <a:spLocks noGrp="1"/>
          </p:cNvSpPr>
          <p:nvPr>
            <p:ph sz="quarter" idx="1"/>
          </p:nvPr>
        </p:nvSpPr>
        <p:spPr>
          <a:xfrm>
            <a:off x="612775" y="1600200"/>
            <a:ext cx="8153400" cy="4495800"/>
          </a:xfrm>
        </p:spPr>
        <p:txBody>
          <a:bodyPr>
            <a:normAutofit fontScale="85000" lnSpcReduction="20000"/>
          </a:bodyPr>
          <a:lstStyle/>
          <a:p>
            <a:pPr>
              <a:defRPr/>
            </a:pPr>
            <a:r>
              <a:rPr lang="en-US" dirty="0"/>
              <a:t>We can combine </a:t>
            </a:r>
            <a:r>
              <a:rPr lang="en-US" i="1" dirty="0"/>
              <a:t>is-a</a:t>
            </a:r>
            <a:r>
              <a:rPr lang="en-US" dirty="0"/>
              <a:t> and </a:t>
            </a:r>
            <a:r>
              <a:rPr lang="en-US" i="1" dirty="0"/>
              <a:t>has-a</a:t>
            </a:r>
            <a:r>
              <a:rPr lang="en-US" dirty="0"/>
              <a:t> </a:t>
            </a:r>
            <a:r>
              <a:rPr lang="en-US" dirty="0" smtClean="0"/>
              <a:t>relationships</a:t>
            </a:r>
          </a:p>
          <a:p>
            <a:pPr lvl="1">
              <a:defRPr/>
            </a:pPr>
            <a:r>
              <a:rPr lang="en-US" dirty="0" smtClean="0"/>
              <a:t>A jet </a:t>
            </a:r>
            <a:r>
              <a:rPr lang="en-US" dirty="0"/>
              <a:t>plane </a:t>
            </a:r>
            <a:r>
              <a:rPr lang="en-US" i="1" dirty="0"/>
              <a:t>is</a:t>
            </a:r>
            <a:r>
              <a:rPr lang="en-US" dirty="0"/>
              <a:t> an airplane</a:t>
            </a:r>
            <a:r>
              <a:rPr lang="en-US" dirty="0" smtClean="0"/>
              <a:t>, and </a:t>
            </a:r>
            <a:r>
              <a:rPr lang="en-US" dirty="0"/>
              <a:t>it has a jet </a:t>
            </a:r>
            <a:r>
              <a:rPr lang="en-US" dirty="0" smtClean="0"/>
              <a:t>engine</a:t>
            </a:r>
          </a:p>
          <a:p>
            <a:pPr lvl="1">
              <a:defRPr/>
            </a:pPr>
            <a:r>
              <a:rPr lang="en-US" dirty="0" smtClean="0"/>
              <a:t>An </a:t>
            </a:r>
            <a:r>
              <a:rPr lang="en-US" dirty="0"/>
              <a:t>airplane </a:t>
            </a:r>
            <a:r>
              <a:rPr lang="en-US" i="1" dirty="0"/>
              <a:t>has </a:t>
            </a:r>
            <a:r>
              <a:rPr lang="en-US" dirty="0"/>
              <a:t>a</a:t>
            </a:r>
            <a:r>
              <a:rPr lang="en-US" i="1" dirty="0"/>
              <a:t> </a:t>
            </a:r>
            <a:r>
              <a:rPr lang="en-US" dirty="0"/>
              <a:t>tail, so a jet plane does too </a:t>
            </a:r>
            <a:r>
              <a:rPr lang="en-US" dirty="0" smtClean="0"/>
              <a:t>because it </a:t>
            </a:r>
            <a:r>
              <a:rPr lang="en-US" dirty="0"/>
              <a:t>is an </a:t>
            </a:r>
            <a:r>
              <a:rPr lang="en-US" dirty="0" smtClean="0"/>
              <a:t>airplane</a:t>
            </a:r>
          </a:p>
          <a:p>
            <a:pPr>
              <a:defRPr/>
            </a:pPr>
            <a:r>
              <a:rPr lang="en-US" dirty="0"/>
              <a:t>C++ allows you to capture both the inheritance (is-a) relationship and the </a:t>
            </a:r>
            <a:r>
              <a:rPr lang="en-US" i="1" dirty="0"/>
              <a:t>has-a</a:t>
            </a:r>
            <a:r>
              <a:rPr lang="en-US" dirty="0"/>
              <a:t> </a:t>
            </a:r>
            <a:r>
              <a:rPr lang="en-US" dirty="0" smtClean="0"/>
              <a:t>relationship:</a:t>
            </a:r>
          </a:p>
          <a:p>
            <a:pPr>
              <a:defRPr/>
            </a:pPr>
            <a:endParaRPr lang="en-US" dirty="0"/>
          </a:p>
          <a:p>
            <a:pPr marL="457200" indent="0">
              <a:buFont typeface="Wingdings" pitchFamily="2" charset="2"/>
              <a:buNone/>
              <a:defRPr/>
            </a:pPr>
            <a:r>
              <a:rPr lang="en-US" sz="1900" dirty="0" smtClean="0">
                <a:latin typeface="Courier New" pitchFamily="49" charset="0"/>
                <a:cs typeface="Courier New" pitchFamily="49" charset="0"/>
              </a:rPr>
              <a:t>class </a:t>
            </a:r>
            <a:r>
              <a:rPr lang="en-US" sz="1900" dirty="0" err="1">
                <a:latin typeface="Courier New" pitchFamily="49" charset="0"/>
                <a:cs typeface="Courier New" pitchFamily="49" charset="0"/>
              </a:rPr>
              <a:t>Jet_Plane</a:t>
            </a:r>
            <a:r>
              <a:rPr lang="en-US" sz="1900" dirty="0">
                <a:latin typeface="Courier New" pitchFamily="49" charset="0"/>
                <a:cs typeface="Courier New" pitchFamily="49" charset="0"/>
              </a:rPr>
              <a:t> : public Airplane {</a:t>
            </a:r>
          </a:p>
          <a:p>
            <a:pPr marL="800100" indent="0">
              <a:buFont typeface="Wingdings" pitchFamily="2" charset="2"/>
              <a:buNone/>
              <a:defRPr/>
            </a:pPr>
            <a:r>
              <a:rPr lang="en-US" sz="1900" dirty="0">
                <a:latin typeface="Courier New" pitchFamily="49" charset="0"/>
                <a:cs typeface="Courier New" pitchFamily="49" charset="0"/>
              </a:rPr>
              <a:t>private:</a:t>
            </a:r>
          </a:p>
          <a:p>
            <a:pPr marL="1143000" indent="0">
              <a:buFont typeface="Wingdings" pitchFamily="2" charset="2"/>
              <a:buNone/>
              <a:defRPr/>
            </a:pPr>
            <a:r>
              <a:rPr lang="en-US" sz="1900" dirty="0" err="1">
                <a:latin typeface="Courier New" pitchFamily="49" charset="0"/>
                <a:cs typeface="Courier New" pitchFamily="49" charset="0"/>
              </a:rPr>
              <a:t>int</a:t>
            </a:r>
            <a:r>
              <a:rPr lang="en-US" sz="1900" dirty="0">
                <a:latin typeface="Courier New" pitchFamily="49" charset="0"/>
                <a:cs typeface="Courier New" pitchFamily="49" charset="0"/>
              </a:rPr>
              <a:t> </a:t>
            </a:r>
            <a:r>
              <a:rPr lang="en-US" sz="1900" dirty="0" err="1">
                <a:latin typeface="Courier New" pitchFamily="49" charset="0"/>
                <a:cs typeface="Courier New" pitchFamily="49" charset="0"/>
              </a:rPr>
              <a:t>num_engines</a:t>
            </a:r>
            <a:r>
              <a:rPr lang="en-US" sz="1900" dirty="0">
                <a:latin typeface="Courier New" pitchFamily="49" charset="0"/>
                <a:cs typeface="Courier New" pitchFamily="49" charset="0"/>
              </a:rPr>
              <a:t>;</a:t>
            </a:r>
          </a:p>
          <a:p>
            <a:pPr marL="1143000" indent="0">
              <a:buFont typeface="Wingdings" pitchFamily="2" charset="2"/>
              <a:buNone/>
              <a:defRPr/>
            </a:pPr>
            <a:r>
              <a:rPr lang="en-US" sz="1900" dirty="0" err="1">
                <a:latin typeface="Courier New" pitchFamily="49" charset="0"/>
                <a:cs typeface="Courier New" pitchFamily="49" charset="0"/>
              </a:rPr>
              <a:t>Jet_Engine</a:t>
            </a:r>
            <a:r>
              <a:rPr lang="en-US" sz="1900" dirty="0">
                <a:latin typeface="Courier New" pitchFamily="49" charset="0"/>
                <a:cs typeface="Courier New" pitchFamily="49" charset="0"/>
              </a:rPr>
              <a:t> jets[4]; // Jet planes have up to 4 engines.</a:t>
            </a:r>
          </a:p>
          <a:p>
            <a:pPr marL="800100" indent="0">
              <a:buFont typeface="Wingdings" pitchFamily="2" charset="2"/>
              <a:buNone/>
              <a:defRPr/>
            </a:pPr>
            <a:r>
              <a:rPr lang="en-US" sz="1900" dirty="0">
                <a:latin typeface="Courier New" pitchFamily="49" charset="0"/>
                <a:cs typeface="Courier New" pitchFamily="49" charset="0"/>
              </a:rPr>
              <a:t>// ...</a:t>
            </a:r>
          </a:p>
          <a:p>
            <a:pPr marL="457200" indent="0">
              <a:buFont typeface="Wingdings" pitchFamily="2" charset="2"/>
              <a:buNone/>
              <a:defRPr/>
            </a:pPr>
            <a:r>
              <a:rPr lang="en-US" sz="1900" dirty="0" smtClean="0">
                <a:latin typeface="Courier New" pitchFamily="49" charset="0"/>
                <a:cs typeface="Courier New" pitchFamily="49" charset="0"/>
              </a:rPr>
              <a:t>};</a:t>
            </a:r>
            <a:endParaRPr lang="en-US" sz="1900" dirty="0">
              <a:latin typeface="Courier New" pitchFamily="49" charset="0"/>
              <a:cs typeface="Courier New" pitchFamily="49" charset="0"/>
            </a:endParaRPr>
          </a:p>
        </p:txBody>
      </p:sp>
      <p:sp>
        <p:nvSpPr>
          <p:cNvPr id="2" name="Line Callout 1 1"/>
          <p:cNvSpPr/>
          <p:nvPr/>
        </p:nvSpPr>
        <p:spPr>
          <a:xfrm>
            <a:off x="6096000" y="2057400"/>
            <a:ext cx="2819400" cy="1600200"/>
          </a:xfrm>
          <a:prstGeom prst="borderCallout1">
            <a:avLst>
              <a:gd name="adj1" fmla="val 18750"/>
              <a:gd name="adj2" fmla="val -8333"/>
              <a:gd name="adj3" fmla="val 121428"/>
              <a:gd name="adj4" fmla="val -617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The part of the class heading following the colon specifies that </a:t>
            </a:r>
            <a:r>
              <a:rPr lang="en-US" sz="1600" dirty="0" err="1">
                <a:latin typeface="Courier New" pitchFamily="49" charset="0"/>
                <a:cs typeface="Courier New" pitchFamily="49" charset="0"/>
              </a:rPr>
              <a:t>Jet_Plane</a:t>
            </a:r>
            <a:r>
              <a:rPr lang="en-US" sz="1600" dirty="0"/>
              <a:t> </a:t>
            </a:r>
            <a:r>
              <a:rPr lang="en-US" dirty="0"/>
              <a:t>is a derived class of </a:t>
            </a:r>
            <a:r>
              <a:rPr lang="en-US" sz="1600" dirty="0">
                <a:latin typeface="Courier New" pitchFamily="49" charset="0"/>
                <a:cs typeface="Courier New" pitchFamily="49" charset="0"/>
              </a:rPr>
              <a:t>Airplane</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612775" y="228600"/>
            <a:ext cx="8153400" cy="990600"/>
          </a:xfrm>
        </p:spPr>
        <p:txBody>
          <a:bodyPr/>
          <a:lstStyle/>
          <a:p>
            <a:r>
              <a:rPr lang="en-US" smtClean="0"/>
              <a:t>Testing</a:t>
            </a:r>
          </a:p>
        </p:txBody>
      </p:sp>
      <p:pic>
        <p:nvPicPr>
          <p:cNvPr id="125954" name="Picture 3"/>
          <p:cNvPicPr>
            <a:picLocks noChangeAspect="1" noChangeArrowheads="1"/>
          </p:cNvPicPr>
          <p:nvPr/>
        </p:nvPicPr>
        <p:blipFill>
          <a:blip r:embed="rId2"/>
          <a:srcRect/>
          <a:stretch>
            <a:fillRect/>
          </a:stretch>
        </p:blipFill>
        <p:spPr bwMode="auto">
          <a:xfrm>
            <a:off x="2900363" y="1752600"/>
            <a:ext cx="3343275" cy="1411288"/>
          </a:xfrm>
          <a:prstGeom prst="rect">
            <a:avLst/>
          </a:prstGeom>
          <a:noFill/>
          <a:ln w="9525">
            <a:noFill/>
            <a:miter lim="800000"/>
            <a:headEnd/>
            <a:tailEnd/>
          </a:ln>
        </p:spPr>
      </p:pic>
      <p:pic>
        <p:nvPicPr>
          <p:cNvPr id="125955" name="Picture 4"/>
          <p:cNvPicPr>
            <a:picLocks noChangeAspect="1" noChangeArrowheads="1"/>
          </p:cNvPicPr>
          <p:nvPr/>
        </p:nvPicPr>
        <p:blipFill>
          <a:blip r:embed="rId3"/>
          <a:srcRect/>
          <a:stretch>
            <a:fillRect/>
          </a:stretch>
        </p:blipFill>
        <p:spPr bwMode="auto">
          <a:xfrm>
            <a:off x="2890838" y="3163888"/>
            <a:ext cx="2581275"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12775" y="228600"/>
            <a:ext cx="8153400" cy="990600"/>
          </a:xfrm>
        </p:spPr>
        <p:txBody>
          <a:bodyPr/>
          <a:lstStyle/>
          <a:p>
            <a:r>
              <a:rPr lang="en-US" smtClean="0"/>
              <a:t>Testing (cont.)</a:t>
            </a:r>
          </a:p>
        </p:txBody>
      </p:sp>
      <p:sp>
        <p:nvSpPr>
          <p:cNvPr id="126978" name="Content Placeholder 2"/>
          <p:cNvSpPr>
            <a:spLocks noGrp="1"/>
          </p:cNvSpPr>
          <p:nvPr>
            <p:ph sz="quarter" idx="1"/>
          </p:nvPr>
        </p:nvSpPr>
        <p:spPr>
          <a:xfrm>
            <a:off x="612775" y="1600200"/>
            <a:ext cx="8153400" cy="4495800"/>
          </a:xfrm>
        </p:spPr>
        <p:txBody>
          <a:bodyPr/>
          <a:lstStyle/>
          <a:p>
            <a:pPr>
              <a:lnSpc>
                <a:spcPct val="90000"/>
              </a:lnSpc>
            </a:pPr>
            <a:r>
              <a:rPr lang="en-US" smtClean="0"/>
              <a:t>The function </a:t>
            </a:r>
            <a:r>
              <a:rPr lang="en-US" sz="2400" smtClean="0">
                <a:latin typeface="Courier New" pitchFamily="49" charset="0"/>
                <a:cs typeface="Courier New" pitchFamily="49" charset="0"/>
              </a:rPr>
              <a:t>get_shape</a:t>
            </a:r>
            <a:r>
              <a:rPr lang="en-US" smtClean="0"/>
              <a:t> is an example of a </a:t>
            </a:r>
            <a:r>
              <a:rPr lang="en-US" i="1" smtClean="0"/>
              <a:t>factory function</a:t>
            </a:r>
            <a:endParaRPr lang="en-US" smtClean="0"/>
          </a:p>
          <a:p>
            <a:pPr marL="593725" lvl="2" indent="-319088">
              <a:lnSpc>
                <a:spcPct val="90000"/>
              </a:lnSpc>
            </a:pPr>
            <a:r>
              <a:rPr lang="en-US" sz="2400" smtClean="0"/>
              <a:t>it creates a new object and returns a pointer to it</a:t>
            </a:r>
          </a:p>
          <a:p>
            <a:pPr marL="319088" lvl="1" indent="-319088">
              <a:lnSpc>
                <a:spcPct val="90000"/>
              </a:lnSpc>
              <a:spcBef>
                <a:spcPts val="700"/>
              </a:spcBef>
              <a:buClr>
                <a:schemeClr val="accent2"/>
              </a:buClr>
              <a:buSzPct val="60000"/>
              <a:buFont typeface="Wingdings" pitchFamily="2" charset="2"/>
              <a:buChar char=""/>
            </a:pPr>
            <a:r>
              <a:rPr lang="en-US" sz="2900" smtClean="0"/>
              <a:t>The author of the </a:t>
            </a:r>
            <a:r>
              <a:rPr lang="en-US" sz="2400" smtClean="0">
                <a:latin typeface="Courier New" pitchFamily="49" charset="0"/>
                <a:cs typeface="Courier New" pitchFamily="49" charset="0"/>
              </a:rPr>
              <a:t>main</a:t>
            </a:r>
            <a:r>
              <a:rPr lang="en-US" sz="2900" smtClean="0"/>
              <a:t> function has no awareness of the individual kinds of shapes</a:t>
            </a:r>
          </a:p>
          <a:p>
            <a:pPr marL="319088" lvl="1" indent="-319088">
              <a:lnSpc>
                <a:spcPct val="90000"/>
              </a:lnSpc>
              <a:spcBef>
                <a:spcPts val="700"/>
              </a:spcBef>
              <a:buClr>
                <a:schemeClr val="accent2"/>
              </a:buClr>
              <a:buSzPct val="60000"/>
              <a:buFont typeface="Wingdings" pitchFamily="2" charset="2"/>
              <a:buChar char=""/>
            </a:pPr>
            <a:r>
              <a:rPr lang="en-US" sz="2900" smtClean="0"/>
              <a:t>Knowledge of the available shapes is confined to the </a:t>
            </a:r>
            <a:r>
              <a:rPr lang="en-US" sz="2400" smtClean="0">
                <a:latin typeface="Courier New" pitchFamily="49" charset="0"/>
                <a:cs typeface="Courier New" pitchFamily="49" charset="0"/>
              </a:rPr>
              <a:t>get_shape</a:t>
            </a:r>
            <a:r>
              <a:rPr lang="en-US" sz="2900" smtClean="0"/>
              <a:t> function; this function must </a:t>
            </a:r>
          </a:p>
          <a:p>
            <a:pPr marL="593725" lvl="2" indent="-319088">
              <a:lnSpc>
                <a:spcPct val="90000"/>
              </a:lnSpc>
            </a:pPr>
            <a:r>
              <a:rPr lang="en-US" sz="2400" smtClean="0"/>
              <a:t>present a list of available shapes to the user</a:t>
            </a:r>
          </a:p>
          <a:p>
            <a:pPr marL="593725" lvl="2" indent="-319088">
              <a:lnSpc>
                <a:spcPct val="90000"/>
              </a:lnSpc>
            </a:pPr>
            <a:r>
              <a:rPr lang="en-US" sz="2400" smtClean="0"/>
              <a:t>decode the user’s response</a:t>
            </a:r>
          </a:p>
          <a:p>
            <a:pPr marL="593725" lvl="2" indent="-319088">
              <a:lnSpc>
                <a:spcPct val="90000"/>
              </a:lnSpc>
            </a:pPr>
            <a:r>
              <a:rPr lang="en-US" sz="2400" smtClean="0"/>
              <a:t>return an instance of the desired shape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b="1" i="1" dirty="0"/>
              <a:t>Is-a</a:t>
            </a:r>
            <a:r>
              <a:rPr lang="en-US" b="1" dirty="0"/>
              <a:t> Versus </a:t>
            </a:r>
            <a:r>
              <a:rPr lang="en-US" b="1" i="1" dirty="0"/>
              <a:t>Has-a</a:t>
            </a:r>
            <a:r>
              <a:rPr lang="en-US" b="1" dirty="0"/>
              <a:t> </a:t>
            </a:r>
            <a:r>
              <a:rPr lang="en-US" b="1" dirty="0" smtClean="0"/>
              <a:t>Relationships (cont.)</a:t>
            </a:r>
            <a:endParaRPr lang="en-US" dirty="0"/>
          </a:p>
        </p:txBody>
      </p:sp>
      <p:sp>
        <p:nvSpPr>
          <p:cNvPr id="5" name="Content Placeholder 4"/>
          <p:cNvSpPr>
            <a:spLocks noGrp="1"/>
          </p:cNvSpPr>
          <p:nvPr>
            <p:ph sz="quarter" idx="1"/>
          </p:nvPr>
        </p:nvSpPr>
        <p:spPr>
          <a:xfrm>
            <a:off x="612775" y="1600200"/>
            <a:ext cx="8153400" cy="4495800"/>
          </a:xfrm>
        </p:spPr>
        <p:txBody>
          <a:bodyPr>
            <a:normAutofit fontScale="85000" lnSpcReduction="20000"/>
          </a:bodyPr>
          <a:lstStyle/>
          <a:p>
            <a:pPr>
              <a:defRPr/>
            </a:pPr>
            <a:r>
              <a:rPr lang="en-US" dirty="0"/>
              <a:t>We can combine </a:t>
            </a:r>
            <a:r>
              <a:rPr lang="en-US" i="1" dirty="0"/>
              <a:t>is-a</a:t>
            </a:r>
            <a:r>
              <a:rPr lang="en-US" dirty="0"/>
              <a:t> and </a:t>
            </a:r>
            <a:r>
              <a:rPr lang="en-US" i="1" dirty="0"/>
              <a:t>has-a</a:t>
            </a:r>
            <a:r>
              <a:rPr lang="en-US" dirty="0"/>
              <a:t> </a:t>
            </a:r>
            <a:r>
              <a:rPr lang="en-US" dirty="0" smtClean="0"/>
              <a:t>relationships</a:t>
            </a:r>
          </a:p>
          <a:p>
            <a:pPr lvl="1">
              <a:defRPr/>
            </a:pPr>
            <a:r>
              <a:rPr lang="en-US" dirty="0" smtClean="0"/>
              <a:t>A jet </a:t>
            </a:r>
            <a:r>
              <a:rPr lang="en-US" dirty="0"/>
              <a:t>plane </a:t>
            </a:r>
            <a:r>
              <a:rPr lang="en-US" i="1" dirty="0"/>
              <a:t>is</a:t>
            </a:r>
            <a:r>
              <a:rPr lang="en-US" dirty="0"/>
              <a:t> an airplane</a:t>
            </a:r>
            <a:r>
              <a:rPr lang="en-US" dirty="0" smtClean="0"/>
              <a:t>, and </a:t>
            </a:r>
            <a:r>
              <a:rPr lang="en-US" dirty="0"/>
              <a:t>it has a jet </a:t>
            </a:r>
            <a:r>
              <a:rPr lang="en-US" dirty="0" smtClean="0"/>
              <a:t>engine</a:t>
            </a:r>
          </a:p>
          <a:p>
            <a:pPr lvl="1">
              <a:defRPr/>
            </a:pPr>
            <a:r>
              <a:rPr lang="en-US" dirty="0" smtClean="0"/>
              <a:t>An </a:t>
            </a:r>
            <a:r>
              <a:rPr lang="en-US" dirty="0"/>
              <a:t>airplane </a:t>
            </a:r>
            <a:r>
              <a:rPr lang="en-US" i="1" dirty="0"/>
              <a:t>has</a:t>
            </a:r>
            <a:r>
              <a:rPr lang="en-US" dirty="0"/>
              <a:t> a tail, so a jet plane does too </a:t>
            </a:r>
            <a:r>
              <a:rPr lang="en-US" dirty="0" smtClean="0"/>
              <a:t>because it </a:t>
            </a:r>
            <a:r>
              <a:rPr lang="en-US" dirty="0"/>
              <a:t>is an </a:t>
            </a:r>
            <a:r>
              <a:rPr lang="en-US" dirty="0" smtClean="0"/>
              <a:t>airplane</a:t>
            </a:r>
          </a:p>
          <a:p>
            <a:pPr>
              <a:defRPr/>
            </a:pPr>
            <a:r>
              <a:rPr lang="en-US" dirty="0"/>
              <a:t>C++ allows you to capture both the inheritance (is-a) relationship and the </a:t>
            </a:r>
            <a:r>
              <a:rPr lang="en-US" i="1" dirty="0"/>
              <a:t>has-a</a:t>
            </a:r>
            <a:r>
              <a:rPr lang="en-US" dirty="0"/>
              <a:t> </a:t>
            </a:r>
            <a:r>
              <a:rPr lang="en-US" dirty="0" smtClean="0"/>
              <a:t>relationship:</a:t>
            </a:r>
          </a:p>
          <a:p>
            <a:pPr>
              <a:defRPr/>
            </a:pPr>
            <a:endParaRPr lang="en-US" dirty="0"/>
          </a:p>
          <a:p>
            <a:pPr marL="457200" indent="0">
              <a:buFont typeface="Wingdings" pitchFamily="2" charset="2"/>
              <a:buNone/>
              <a:defRPr/>
            </a:pPr>
            <a:r>
              <a:rPr lang="en-US" sz="1900" dirty="0" smtClean="0">
                <a:latin typeface="Courier New" pitchFamily="49" charset="0"/>
                <a:cs typeface="Courier New" pitchFamily="49" charset="0"/>
              </a:rPr>
              <a:t>class </a:t>
            </a:r>
            <a:r>
              <a:rPr lang="en-US" sz="1900" dirty="0" err="1">
                <a:latin typeface="Courier New" pitchFamily="49" charset="0"/>
                <a:cs typeface="Courier New" pitchFamily="49" charset="0"/>
              </a:rPr>
              <a:t>Jet_Plane</a:t>
            </a:r>
            <a:r>
              <a:rPr lang="en-US" sz="1900" dirty="0">
                <a:latin typeface="Courier New" pitchFamily="49" charset="0"/>
                <a:cs typeface="Courier New" pitchFamily="49" charset="0"/>
              </a:rPr>
              <a:t> : public Airplane {</a:t>
            </a:r>
          </a:p>
          <a:p>
            <a:pPr marL="800100" indent="0">
              <a:buFont typeface="Wingdings" pitchFamily="2" charset="2"/>
              <a:buNone/>
              <a:defRPr/>
            </a:pPr>
            <a:r>
              <a:rPr lang="en-US" sz="1900" dirty="0">
                <a:latin typeface="Courier New" pitchFamily="49" charset="0"/>
                <a:cs typeface="Courier New" pitchFamily="49" charset="0"/>
              </a:rPr>
              <a:t>private:</a:t>
            </a:r>
          </a:p>
          <a:p>
            <a:pPr marL="1143000" indent="0">
              <a:buFont typeface="Wingdings" pitchFamily="2" charset="2"/>
              <a:buNone/>
              <a:defRPr/>
            </a:pPr>
            <a:r>
              <a:rPr lang="en-US" sz="1900" dirty="0" err="1">
                <a:latin typeface="Courier New" pitchFamily="49" charset="0"/>
                <a:cs typeface="Courier New" pitchFamily="49" charset="0"/>
              </a:rPr>
              <a:t>int</a:t>
            </a:r>
            <a:r>
              <a:rPr lang="en-US" sz="1900" dirty="0">
                <a:latin typeface="Courier New" pitchFamily="49" charset="0"/>
                <a:cs typeface="Courier New" pitchFamily="49" charset="0"/>
              </a:rPr>
              <a:t> </a:t>
            </a:r>
            <a:r>
              <a:rPr lang="en-US" sz="1900" dirty="0" err="1">
                <a:latin typeface="Courier New" pitchFamily="49" charset="0"/>
                <a:cs typeface="Courier New" pitchFamily="49" charset="0"/>
              </a:rPr>
              <a:t>num_engines</a:t>
            </a:r>
            <a:r>
              <a:rPr lang="en-US" sz="1900" dirty="0">
                <a:latin typeface="Courier New" pitchFamily="49" charset="0"/>
                <a:cs typeface="Courier New" pitchFamily="49" charset="0"/>
              </a:rPr>
              <a:t>;</a:t>
            </a:r>
          </a:p>
          <a:p>
            <a:pPr marL="1143000" indent="0">
              <a:buFont typeface="Wingdings" pitchFamily="2" charset="2"/>
              <a:buNone/>
              <a:defRPr/>
            </a:pPr>
            <a:r>
              <a:rPr lang="en-US" sz="1900" dirty="0" err="1">
                <a:latin typeface="Courier New" pitchFamily="49" charset="0"/>
                <a:cs typeface="Courier New" pitchFamily="49" charset="0"/>
              </a:rPr>
              <a:t>Jet_Engine</a:t>
            </a:r>
            <a:r>
              <a:rPr lang="en-US" sz="1900" dirty="0">
                <a:latin typeface="Courier New" pitchFamily="49" charset="0"/>
                <a:cs typeface="Courier New" pitchFamily="49" charset="0"/>
              </a:rPr>
              <a:t> jets[4]; // Jet planes have up to 4 engines.</a:t>
            </a:r>
          </a:p>
          <a:p>
            <a:pPr marL="800100" indent="0">
              <a:buFont typeface="Wingdings" pitchFamily="2" charset="2"/>
              <a:buNone/>
              <a:defRPr/>
            </a:pPr>
            <a:r>
              <a:rPr lang="en-US" sz="1900" dirty="0">
                <a:latin typeface="Courier New" pitchFamily="49" charset="0"/>
                <a:cs typeface="Courier New" pitchFamily="49" charset="0"/>
              </a:rPr>
              <a:t>// ...</a:t>
            </a:r>
          </a:p>
          <a:p>
            <a:pPr marL="457200" indent="0">
              <a:buFont typeface="Wingdings" pitchFamily="2" charset="2"/>
              <a:buNone/>
              <a:defRPr/>
            </a:pPr>
            <a:r>
              <a:rPr lang="en-US" sz="1900" dirty="0" smtClean="0">
                <a:latin typeface="Courier New" pitchFamily="49" charset="0"/>
                <a:cs typeface="Courier New" pitchFamily="49" charset="0"/>
              </a:rPr>
              <a:t>};</a:t>
            </a:r>
            <a:endParaRPr lang="en-US" sz="1900" dirty="0">
              <a:latin typeface="Courier New" pitchFamily="49" charset="0"/>
              <a:cs typeface="Courier New" pitchFamily="49" charset="0"/>
            </a:endParaRPr>
          </a:p>
        </p:txBody>
      </p:sp>
      <p:sp>
        <p:nvSpPr>
          <p:cNvPr id="2" name="Line Callout 1 1"/>
          <p:cNvSpPr/>
          <p:nvPr/>
        </p:nvSpPr>
        <p:spPr>
          <a:xfrm>
            <a:off x="6096000" y="3048000"/>
            <a:ext cx="2819400" cy="1752600"/>
          </a:xfrm>
          <a:prstGeom prst="borderCallout1">
            <a:avLst>
              <a:gd name="adj1" fmla="val 18750"/>
              <a:gd name="adj2" fmla="val -8333"/>
              <a:gd name="adj3" fmla="val 105252"/>
              <a:gd name="adj4" fmla="val -667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The data field </a:t>
            </a:r>
            <a:r>
              <a:rPr lang="en-US" sz="1600" dirty="0">
                <a:latin typeface="Courier New" pitchFamily="49" charset="0"/>
                <a:cs typeface="Courier New" pitchFamily="49" charset="0"/>
              </a:rPr>
              <a:t>jets</a:t>
            </a:r>
            <a:r>
              <a:rPr lang="en-US" dirty="0"/>
              <a:t> (type </a:t>
            </a:r>
            <a:r>
              <a:rPr lang="en-US" sz="1600" dirty="0" err="1">
                <a:latin typeface="Courier New" pitchFamily="49" charset="0"/>
                <a:cs typeface="Courier New" pitchFamily="49" charset="0"/>
              </a:rPr>
              <a:t>Jet_Engine</a:t>
            </a:r>
            <a:r>
              <a:rPr lang="en-US" sz="1600" dirty="0">
                <a:latin typeface="Courier New" pitchFamily="49" charset="0"/>
                <a:cs typeface="Courier New" pitchFamily="49" charset="0"/>
              </a:rPr>
              <a:t>[4]</a:t>
            </a:r>
            <a:r>
              <a:rPr lang="en-US" dirty="0"/>
              <a:t>)</a:t>
            </a:r>
            <a:r>
              <a:rPr lang="en-US" sz="1600" dirty="0">
                <a:latin typeface="Courier New" pitchFamily="49" charset="0"/>
                <a:cs typeface="Courier New" pitchFamily="49" charset="0"/>
              </a:rPr>
              <a:t> </a:t>
            </a:r>
            <a:r>
              <a:rPr lang="en-US" dirty="0"/>
              <a:t>stores information for up to 4 jet engines for a </a:t>
            </a:r>
            <a:r>
              <a:rPr lang="en-US" sz="1600" dirty="0" err="1">
                <a:latin typeface="Courier New" pitchFamily="49" charset="0"/>
                <a:cs typeface="Courier New" pitchFamily="49" charset="0"/>
              </a:rPr>
              <a:t>Jet_Plane</a:t>
            </a:r>
            <a:r>
              <a:rPr lang="en-US" sz="1600" dirty="0"/>
              <a:t> </a:t>
            </a:r>
            <a:r>
              <a:rPr lang="en-US" dirty="0"/>
              <a:t>object.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612775" y="228600"/>
            <a:ext cx="8153400" cy="990600"/>
          </a:xfrm>
        </p:spPr>
        <p:txBody>
          <a:bodyPr/>
          <a:lstStyle/>
          <a:p>
            <a:r>
              <a:rPr lang="en-US" b="1" smtClean="0"/>
              <a:t>A Base Class and a Derived Class</a:t>
            </a:r>
          </a:p>
        </p:txBody>
      </p:sp>
      <p:sp>
        <p:nvSpPr>
          <p:cNvPr id="26626" name="Content Placeholder 4"/>
          <p:cNvSpPr>
            <a:spLocks noGrp="1"/>
          </p:cNvSpPr>
          <p:nvPr>
            <p:ph sz="quarter" idx="1"/>
          </p:nvPr>
        </p:nvSpPr>
        <p:spPr>
          <a:xfrm>
            <a:off x="612775" y="1600200"/>
            <a:ext cx="8153400" cy="4495800"/>
          </a:xfrm>
        </p:spPr>
        <p:txBody>
          <a:bodyPr/>
          <a:lstStyle/>
          <a:p>
            <a:r>
              <a:rPr lang="en-US" smtClean="0"/>
              <a:t>A computer has a: </a:t>
            </a:r>
          </a:p>
          <a:p>
            <a:pPr lvl="1"/>
            <a:r>
              <a:rPr lang="en-US" smtClean="0"/>
              <a:t>manufacturer </a:t>
            </a:r>
          </a:p>
          <a:p>
            <a:pPr lvl="1"/>
            <a:r>
              <a:rPr lang="en-US" smtClean="0"/>
              <a:t>processor</a:t>
            </a:r>
          </a:p>
          <a:p>
            <a:pPr lvl="1"/>
            <a:r>
              <a:rPr lang="en-US" smtClean="0"/>
              <a:t>RAM</a:t>
            </a:r>
          </a:p>
          <a:p>
            <a:pPr lvl="1"/>
            <a:r>
              <a:rPr lang="en-US" smtClean="0"/>
              <a:t>disk </a:t>
            </a:r>
          </a:p>
        </p:txBody>
      </p:sp>
      <p:pic>
        <p:nvPicPr>
          <p:cNvPr id="26627" name="Content Placeholder 6"/>
          <p:cNvPicPr>
            <a:picLocks noChangeAspect="1"/>
          </p:cNvPicPr>
          <p:nvPr/>
        </p:nvPicPr>
        <p:blipFill>
          <a:blip r:embed="rId2"/>
          <a:srcRect/>
          <a:stretch>
            <a:fillRect/>
          </a:stretch>
        </p:blipFill>
        <p:spPr bwMode="auto">
          <a:xfrm>
            <a:off x="5181600" y="1790700"/>
            <a:ext cx="23114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b="1" dirty="0"/>
              <a:t>A Base Class and a Derived </a:t>
            </a:r>
            <a:r>
              <a:rPr lang="en-US" b="1" dirty="0" smtClean="0"/>
              <a:t>Class (cont.)</a:t>
            </a:r>
            <a:endParaRPr lang="en-US" b="1" dirty="0"/>
          </a:p>
        </p:txBody>
      </p:sp>
      <p:sp>
        <p:nvSpPr>
          <p:cNvPr id="27650" name="Content Placeholder 4"/>
          <p:cNvSpPr>
            <a:spLocks noGrp="1"/>
          </p:cNvSpPr>
          <p:nvPr>
            <p:ph sz="quarter" idx="1"/>
          </p:nvPr>
        </p:nvSpPr>
        <p:spPr>
          <a:xfrm>
            <a:off x="612775" y="1600200"/>
            <a:ext cx="5330825" cy="4495800"/>
          </a:xfrm>
        </p:spPr>
        <p:txBody>
          <a:bodyPr/>
          <a:lstStyle/>
          <a:p>
            <a:r>
              <a:rPr lang="en-US" smtClean="0"/>
              <a:t>A laptop computer is a kind of computer, so it has all the properties of a computer plus some additional features: </a:t>
            </a:r>
          </a:p>
          <a:p>
            <a:pPr lvl="1"/>
            <a:r>
              <a:rPr lang="en-US" smtClean="0"/>
              <a:t>screen size</a:t>
            </a:r>
          </a:p>
          <a:p>
            <a:pPr lvl="1"/>
            <a:r>
              <a:rPr lang="en-US" smtClean="0"/>
              <a:t>weight</a:t>
            </a:r>
          </a:p>
          <a:p>
            <a:r>
              <a:rPr lang="en-US" smtClean="0"/>
              <a:t>We can define class </a:t>
            </a:r>
            <a:r>
              <a:rPr lang="en-US" sz="2300" smtClean="0">
                <a:latin typeface="Courier New" pitchFamily="49" charset="0"/>
                <a:cs typeface="Courier New" pitchFamily="49" charset="0"/>
              </a:rPr>
              <a:t>Lap_Top</a:t>
            </a:r>
            <a:r>
              <a:rPr lang="en-US" smtClean="0"/>
              <a:t> as a derived class of class </a:t>
            </a:r>
            <a:r>
              <a:rPr lang="en-US" sz="2300" smtClean="0">
                <a:latin typeface="Courier New" pitchFamily="49" charset="0"/>
                <a:cs typeface="Courier New" pitchFamily="49" charset="0"/>
              </a:rPr>
              <a:t>Computer</a:t>
            </a:r>
            <a:endParaRPr lang="en-US" sz="2100" smtClean="0">
              <a:latin typeface="Courier New" pitchFamily="49" charset="0"/>
              <a:cs typeface="Courier New" pitchFamily="49" charset="0"/>
            </a:endParaRPr>
          </a:p>
        </p:txBody>
      </p:sp>
      <p:pic>
        <p:nvPicPr>
          <p:cNvPr id="27651" name="Content Placeholder 6"/>
          <p:cNvPicPr>
            <a:picLocks noChangeAspect="1"/>
          </p:cNvPicPr>
          <p:nvPr/>
        </p:nvPicPr>
        <p:blipFill>
          <a:blip r:embed="rId2"/>
          <a:srcRect/>
          <a:stretch>
            <a:fillRect/>
          </a:stretch>
        </p:blipFill>
        <p:spPr bwMode="auto">
          <a:xfrm>
            <a:off x="4953000" y="1524000"/>
            <a:ext cx="3886200" cy="329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b="1" dirty="0"/>
              <a:t>A Base Class and a Derived </a:t>
            </a:r>
            <a:r>
              <a:rPr lang="en-US" b="1" dirty="0" smtClean="0"/>
              <a:t>Class (cont.)</a:t>
            </a:r>
            <a:endParaRPr lang="en-US" b="1" dirty="0"/>
          </a:p>
        </p:txBody>
      </p:sp>
      <p:pic>
        <p:nvPicPr>
          <p:cNvPr id="28674" name="Picture 2"/>
          <p:cNvPicPr>
            <a:picLocks noChangeAspect="1" noChangeArrowheads="1"/>
          </p:cNvPicPr>
          <p:nvPr/>
        </p:nvPicPr>
        <p:blipFill>
          <a:blip r:embed="rId2"/>
          <a:srcRect/>
          <a:stretch>
            <a:fillRect/>
          </a:stretch>
        </p:blipFill>
        <p:spPr bwMode="auto">
          <a:xfrm>
            <a:off x="3657600" y="1890713"/>
            <a:ext cx="2154238" cy="3976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title"/>
          </p:nvPr>
        </p:nvSpPr>
        <p:spPr/>
        <p:txBody>
          <a:bodyPr/>
          <a:lstStyle/>
          <a:p>
            <a:r>
              <a:rPr lang="en-US" b="1" smtClean="0"/>
              <a:t>Class </a:t>
            </a:r>
            <a:r>
              <a:rPr lang="en-US" sz="4000" b="1" smtClean="0">
                <a:latin typeface="Courier New" pitchFamily="49" charset="0"/>
                <a:cs typeface="Courier New" pitchFamily="49" charset="0"/>
              </a:rPr>
              <a:t>Computer</a:t>
            </a:r>
          </a:p>
        </p:txBody>
      </p:sp>
      <p:sp>
        <p:nvSpPr>
          <p:cNvPr id="5" name="Content Placeholder 4"/>
          <p:cNvSpPr>
            <a:spLocks noGrp="1"/>
          </p:cNvSpPr>
          <p:nvPr>
            <p:ph sz="quarter" idx="2"/>
          </p:nvPr>
        </p:nvSpPr>
        <p:spPr>
          <a:xfrm>
            <a:off x="609600" y="2057400"/>
            <a:ext cx="4114800" cy="4724400"/>
          </a:xfrm>
        </p:spPr>
        <p:txBody>
          <a:bodyPr>
            <a:noAutofit/>
          </a:bodyPr>
          <a:lstStyle/>
          <a:p>
            <a:pPr marL="0" indent="0">
              <a:buFont typeface="Wingdings" pitchFamily="2" charset="2"/>
              <a:buNone/>
              <a:defRPr/>
            </a:pP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ifndef</a:t>
            </a:r>
            <a:r>
              <a:rPr lang="en-US" sz="900" dirty="0">
                <a:latin typeface="Courier New" pitchFamily="49" charset="0"/>
                <a:cs typeface="Courier New" pitchFamily="49" charset="0"/>
              </a:rPr>
              <a:t> COMPUTER_H_</a:t>
            </a:r>
          </a:p>
          <a:p>
            <a:pPr marL="0" indent="0">
              <a:buFont typeface="Wingdings" pitchFamily="2" charset="2"/>
              <a:buNone/>
              <a:defRPr/>
            </a:pPr>
            <a:r>
              <a:rPr lang="en-US" sz="900" dirty="0">
                <a:latin typeface="Courier New" pitchFamily="49" charset="0"/>
                <a:cs typeface="Courier New" pitchFamily="49" charset="0"/>
              </a:rPr>
              <a:t>#define COMPUTER_H</a:t>
            </a:r>
            <a:r>
              <a:rPr lang="en-US" sz="900" dirty="0" smtClean="0">
                <a:latin typeface="Courier New" pitchFamily="49" charset="0"/>
                <a:cs typeface="Courier New" pitchFamily="49" charset="0"/>
              </a:rPr>
              <a:t>_</a:t>
            </a:r>
          </a:p>
          <a:p>
            <a:pPr marL="0" indent="0">
              <a:buFont typeface="Wingdings" pitchFamily="2" charset="2"/>
              <a:buNone/>
              <a:defRPr/>
            </a:pPr>
            <a:r>
              <a:rPr lang="en-US" sz="900" dirty="0" smtClean="0">
                <a:latin typeface="Courier New" pitchFamily="49" charset="0"/>
                <a:cs typeface="Courier New" pitchFamily="49" charset="0"/>
              </a:rPr>
              <a:t>#</a:t>
            </a:r>
            <a:r>
              <a:rPr lang="en-US" sz="900" dirty="0">
                <a:latin typeface="Courier New" pitchFamily="49" charset="0"/>
                <a:cs typeface="Courier New" pitchFamily="49" charset="0"/>
              </a:rPr>
              <a:t>include &lt;string&gt;</a:t>
            </a:r>
          </a:p>
          <a:p>
            <a:pPr marL="0" indent="0">
              <a:buFont typeface="Wingdings" pitchFamily="2" charset="2"/>
              <a:buNone/>
              <a:defRPr/>
            </a:pPr>
            <a:r>
              <a:rPr lang="en-US" sz="900" dirty="0" smtClean="0">
                <a:latin typeface="Courier New" pitchFamily="49" charset="0"/>
                <a:cs typeface="Courier New" pitchFamily="49" charset="0"/>
              </a:rPr>
              <a:t>class </a:t>
            </a:r>
            <a:r>
              <a:rPr lang="en-US" sz="900" dirty="0">
                <a:latin typeface="Courier New" pitchFamily="49" charset="0"/>
                <a:cs typeface="Courier New" pitchFamily="49" charset="0"/>
              </a:rPr>
              <a:t>Computer {</a:t>
            </a:r>
          </a:p>
          <a:p>
            <a:pPr marL="228600" indent="0">
              <a:buFont typeface="Wingdings" pitchFamily="2" charset="2"/>
              <a:buNone/>
              <a:defRPr/>
            </a:pPr>
            <a:r>
              <a:rPr lang="en-US" sz="900" dirty="0" smtClean="0">
                <a:latin typeface="Courier New" pitchFamily="49" charset="0"/>
                <a:cs typeface="Courier New" pitchFamily="49" charset="0"/>
              </a:rPr>
              <a:t>private</a:t>
            </a:r>
            <a:r>
              <a:rPr lang="en-US" sz="900" dirty="0">
                <a:latin typeface="Courier New" pitchFamily="49" charset="0"/>
                <a:cs typeface="Courier New" pitchFamily="49" charset="0"/>
              </a:rPr>
              <a:t>:</a:t>
            </a:r>
          </a:p>
          <a:p>
            <a:pPr marL="457200" indent="0">
              <a:buFont typeface="Wingdings" pitchFamily="2" charset="2"/>
              <a:buNone/>
              <a:defRPr/>
            </a:pPr>
            <a:r>
              <a:rPr lang="en-US" sz="900" dirty="0" err="1">
                <a:latin typeface="Courier New" pitchFamily="49" charset="0"/>
                <a:cs typeface="Courier New" pitchFamily="49" charset="0"/>
              </a:rPr>
              <a:t>std</a:t>
            </a:r>
            <a:r>
              <a:rPr lang="en-US" sz="900" dirty="0">
                <a:latin typeface="Courier New" pitchFamily="49" charset="0"/>
                <a:cs typeface="Courier New" pitchFamily="49" charset="0"/>
              </a:rPr>
              <a:t>::string manufacturer;</a:t>
            </a:r>
          </a:p>
          <a:p>
            <a:pPr marL="457200" indent="0">
              <a:buFont typeface="Wingdings" pitchFamily="2" charset="2"/>
              <a:buNone/>
              <a:defRPr/>
            </a:pPr>
            <a:r>
              <a:rPr lang="en-US" sz="900" dirty="0" err="1">
                <a:latin typeface="Courier New" pitchFamily="49" charset="0"/>
                <a:cs typeface="Courier New" pitchFamily="49" charset="0"/>
              </a:rPr>
              <a:t>std</a:t>
            </a:r>
            <a:r>
              <a:rPr lang="en-US" sz="900" dirty="0">
                <a:latin typeface="Courier New" pitchFamily="49" charset="0"/>
                <a:cs typeface="Courier New" pitchFamily="49" charset="0"/>
              </a:rPr>
              <a:t>::string processor;</a:t>
            </a:r>
          </a:p>
          <a:p>
            <a:pPr marL="4572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ram_size</a:t>
            </a:r>
            <a:r>
              <a:rPr lang="en-US" sz="900" dirty="0">
                <a:latin typeface="Courier New" pitchFamily="49" charset="0"/>
                <a:cs typeface="Courier New" pitchFamily="49" charset="0"/>
              </a:rPr>
              <a:t>;</a:t>
            </a:r>
          </a:p>
          <a:p>
            <a:pPr marL="4572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a:t>
            </a:r>
            <a:r>
              <a:rPr lang="en-US" sz="900" dirty="0" err="1" smtClean="0">
                <a:latin typeface="Courier New" pitchFamily="49" charset="0"/>
                <a:cs typeface="Courier New" pitchFamily="49" charset="0"/>
              </a:rPr>
              <a:t>disk_size</a:t>
            </a:r>
            <a:r>
              <a:rPr lang="en-US" sz="900" dirty="0" smtClean="0">
                <a:latin typeface="Courier New" pitchFamily="49" charset="0"/>
                <a:cs typeface="Courier New" pitchFamily="49" charset="0"/>
              </a:rPr>
              <a:t>;</a:t>
            </a:r>
          </a:p>
          <a:p>
            <a:pPr marL="228600" indent="0">
              <a:buFont typeface="Wingdings" pitchFamily="2" charset="2"/>
              <a:buNone/>
              <a:defRPr/>
            </a:pPr>
            <a:r>
              <a:rPr lang="en-US" sz="900" dirty="0">
                <a:latin typeface="Courier New" pitchFamily="49" charset="0"/>
                <a:cs typeface="Courier New" pitchFamily="49" charset="0"/>
              </a:rPr>
              <a:t>public:</a:t>
            </a:r>
          </a:p>
          <a:p>
            <a:pPr marL="457200" indent="0">
              <a:buFont typeface="Wingdings" pitchFamily="2" charset="2"/>
              <a:buNone/>
              <a:defRPr/>
            </a:pPr>
            <a:r>
              <a:rPr lang="en-US" sz="900" dirty="0" smtClean="0">
                <a:latin typeface="Courier New" pitchFamily="49" charset="0"/>
                <a:cs typeface="Courier New" pitchFamily="49" charset="0"/>
              </a:rPr>
              <a:t>Computer(</a:t>
            </a:r>
            <a:r>
              <a:rPr lang="en-US" sz="900" dirty="0" err="1" smtClean="0">
                <a:latin typeface="Courier New" pitchFamily="49" charset="0"/>
                <a:cs typeface="Courier New" pitchFamily="49" charset="0"/>
              </a:rPr>
              <a:t>const</a:t>
            </a:r>
            <a:r>
              <a:rPr lang="en-US" sz="900" dirty="0" smtClean="0">
                <a:latin typeface="Courier New" pitchFamily="49" charset="0"/>
                <a:cs typeface="Courier New" pitchFamily="49" charset="0"/>
              </a:rPr>
              <a:t> </a:t>
            </a:r>
            <a:r>
              <a:rPr lang="en-US" sz="900" dirty="0" err="1">
                <a:latin typeface="Courier New" pitchFamily="49" charset="0"/>
                <a:cs typeface="Courier New" pitchFamily="49" charset="0"/>
              </a:rPr>
              <a:t>std</a:t>
            </a:r>
            <a:r>
              <a:rPr lang="en-US" sz="900" dirty="0">
                <a:latin typeface="Courier New" pitchFamily="49" charset="0"/>
                <a:cs typeface="Courier New" pitchFamily="49" charset="0"/>
              </a:rPr>
              <a:t>::string&amp; man</a:t>
            </a:r>
            <a:r>
              <a:rPr lang="en-US" sz="900" dirty="0" smtClean="0">
                <a:latin typeface="Courier New" pitchFamily="49" charset="0"/>
                <a:cs typeface="Courier New" pitchFamily="49" charset="0"/>
              </a:rPr>
              <a:t>, </a:t>
            </a:r>
          </a:p>
          <a:p>
            <a:pPr marL="1092200" indent="0">
              <a:buFont typeface="Wingdings" pitchFamily="2" charset="2"/>
              <a:buNone/>
              <a:defRPr/>
            </a:pPr>
            <a:r>
              <a:rPr lang="en-US" sz="900" dirty="0" err="1" smtClean="0">
                <a:latin typeface="Courier New" pitchFamily="49" charset="0"/>
                <a:cs typeface="Courier New" pitchFamily="49" charset="0"/>
              </a:rPr>
              <a:t>const</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std</a:t>
            </a:r>
            <a:r>
              <a:rPr lang="en-US" sz="900" dirty="0" smtClean="0">
                <a:latin typeface="Courier New" pitchFamily="49" charset="0"/>
                <a:cs typeface="Courier New" pitchFamily="49" charset="0"/>
              </a:rPr>
              <a:t>::string </a:t>
            </a:r>
            <a:r>
              <a:rPr lang="en-US" sz="900" dirty="0" err="1" smtClean="0">
                <a:latin typeface="Courier New" pitchFamily="49" charset="0"/>
                <a:cs typeface="Courier New" pitchFamily="49" charset="0"/>
              </a:rPr>
              <a:t>proc</a:t>
            </a:r>
            <a:r>
              <a:rPr lang="en-US" sz="900" dirty="0" smtClean="0">
                <a:latin typeface="Courier New" pitchFamily="49" charset="0"/>
                <a:cs typeface="Courier New" pitchFamily="49" charset="0"/>
              </a:rPr>
              <a:t>, </a:t>
            </a:r>
          </a:p>
          <a:p>
            <a:pPr marL="1092200" indent="0">
              <a:buFont typeface="Wingdings" pitchFamily="2" charset="2"/>
              <a:buNone/>
              <a:defRPr/>
            </a:pPr>
            <a:r>
              <a:rPr lang="en-US" sz="900" dirty="0" err="1" smtClean="0">
                <a:latin typeface="Courier New" pitchFamily="49" charset="0"/>
                <a:cs typeface="Courier New" pitchFamily="49" charset="0"/>
              </a:rPr>
              <a:t>int</a:t>
            </a:r>
            <a:r>
              <a:rPr lang="en-US" sz="900" dirty="0" smtClean="0">
                <a:latin typeface="Courier New" pitchFamily="49" charset="0"/>
                <a:cs typeface="Courier New" pitchFamily="49" charset="0"/>
              </a:rPr>
              <a:t> ram, </a:t>
            </a:r>
            <a:r>
              <a:rPr lang="en-US" sz="900" dirty="0" err="1" smtClean="0">
                <a:latin typeface="Courier New" pitchFamily="49" charset="0"/>
                <a:cs typeface="Courier New" pitchFamily="49" charset="0"/>
              </a:rPr>
              <a:t>int</a:t>
            </a:r>
            <a:r>
              <a:rPr lang="en-US" sz="900" dirty="0" smtClean="0">
                <a:latin typeface="Courier New" pitchFamily="49" charset="0"/>
                <a:cs typeface="Courier New" pitchFamily="49" charset="0"/>
              </a:rPr>
              <a:t> disk) :</a:t>
            </a:r>
          </a:p>
          <a:p>
            <a:pPr marL="685800" indent="0">
              <a:buFont typeface="Wingdings" pitchFamily="2" charset="2"/>
              <a:buNone/>
              <a:defRPr/>
            </a:pPr>
            <a:r>
              <a:rPr lang="en-US" sz="900" dirty="0" smtClean="0">
                <a:latin typeface="Courier New" pitchFamily="49" charset="0"/>
                <a:cs typeface="Courier New" pitchFamily="49" charset="0"/>
              </a:rPr>
              <a:t>manufacturer(man</a:t>
            </a:r>
            <a:r>
              <a:rPr lang="en-US" sz="900" dirty="0">
                <a:latin typeface="Courier New" pitchFamily="49" charset="0"/>
                <a:cs typeface="Courier New" pitchFamily="49" charset="0"/>
              </a:rPr>
              <a:t>), processor(</a:t>
            </a:r>
            <a:r>
              <a:rPr lang="en-US" sz="900" dirty="0" err="1">
                <a:latin typeface="Courier New" pitchFamily="49" charset="0"/>
                <a:cs typeface="Courier New" pitchFamily="49" charset="0"/>
              </a:rPr>
              <a:t>proc</a:t>
            </a:r>
            <a:r>
              <a:rPr lang="en-US" sz="900" dirty="0">
                <a:latin typeface="Courier New" pitchFamily="49" charset="0"/>
                <a:cs typeface="Courier New" pitchFamily="49" charset="0"/>
              </a:rPr>
              <a:t>),</a:t>
            </a:r>
          </a:p>
          <a:p>
            <a:pPr marL="685800" indent="0">
              <a:buFont typeface="Wingdings" pitchFamily="2" charset="2"/>
              <a:buNone/>
              <a:defRPr/>
            </a:pPr>
            <a:r>
              <a:rPr lang="en-US" sz="900" dirty="0" err="1">
                <a:latin typeface="Courier New" pitchFamily="49" charset="0"/>
                <a:cs typeface="Courier New" pitchFamily="49" charset="0"/>
              </a:rPr>
              <a:t>ram_size</a:t>
            </a:r>
            <a:r>
              <a:rPr lang="en-US" sz="900" dirty="0">
                <a:latin typeface="Courier New" pitchFamily="49" charset="0"/>
                <a:cs typeface="Courier New" pitchFamily="49" charset="0"/>
              </a:rPr>
              <a:t>(ram), </a:t>
            </a:r>
            <a:r>
              <a:rPr lang="en-US" sz="900" dirty="0" err="1">
                <a:latin typeface="Courier New" pitchFamily="49" charset="0"/>
                <a:cs typeface="Courier New" pitchFamily="49" charset="0"/>
              </a:rPr>
              <a:t>disk_size</a:t>
            </a:r>
            <a:r>
              <a:rPr lang="en-US" sz="900" dirty="0">
                <a:latin typeface="Courier New" pitchFamily="49" charset="0"/>
                <a:cs typeface="Courier New" pitchFamily="49" charset="0"/>
              </a:rPr>
              <a:t>(disk) {}</a:t>
            </a:r>
          </a:p>
          <a:p>
            <a:pPr marL="4572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get_ram_size</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const</a:t>
            </a:r>
            <a:r>
              <a:rPr lang="en-US" sz="900" dirty="0">
                <a:latin typeface="Courier New" pitchFamily="49" charset="0"/>
                <a:cs typeface="Courier New" pitchFamily="49" charset="0"/>
              </a:rPr>
              <a:t> { return </a:t>
            </a:r>
            <a:r>
              <a:rPr lang="en-US" sz="900" dirty="0" err="1">
                <a:latin typeface="Courier New" pitchFamily="49" charset="0"/>
                <a:cs typeface="Courier New" pitchFamily="49" charset="0"/>
              </a:rPr>
              <a:t>ram_size</a:t>
            </a:r>
            <a:r>
              <a:rPr lang="en-US" sz="900" dirty="0">
                <a:latin typeface="Courier New" pitchFamily="49" charset="0"/>
                <a:cs typeface="Courier New" pitchFamily="49" charset="0"/>
              </a:rPr>
              <a:t>; }</a:t>
            </a:r>
          </a:p>
          <a:p>
            <a:pPr marL="4572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get_disk_size</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const</a:t>
            </a:r>
            <a:r>
              <a:rPr lang="en-US" sz="900" dirty="0">
                <a:latin typeface="Courier New" pitchFamily="49" charset="0"/>
                <a:cs typeface="Courier New" pitchFamily="49" charset="0"/>
              </a:rPr>
              <a:t> { return </a:t>
            </a:r>
            <a:r>
              <a:rPr lang="en-US" sz="900" dirty="0" err="1">
                <a:latin typeface="Courier New" pitchFamily="49" charset="0"/>
                <a:cs typeface="Courier New" pitchFamily="49" charset="0"/>
              </a:rPr>
              <a:t>disk_size</a:t>
            </a:r>
            <a:r>
              <a:rPr lang="en-US" sz="900" dirty="0">
                <a:latin typeface="Courier New" pitchFamily="49" charset="0"/>
                <a:cs typeface="Courier New" pitchFamily="49" charset="0"/>
              </a:rPr>
              <a:t>; }</a:t>
            </a:r>
          </a:p>
          <a:p>
            <a:pPr marL="457200" indent="0">
              <a:buFont typeface="Wingdings" pitchFamily="2" charset="2"/>
              <a:buNone/>
              <a:defRPr/>
            </a:pPr>
            <a:r>
              <a:rPr lang="en-US" sz="900" dirty="0" smtClean="0">
                <a:latin typeface="Courier New" pitchFamily="49" charset="0"/>
                <a:cs typeface="Courier New" pitchFamily="49" charset="0"/>
              </a:rPr>
              <a:t>// </a:t>
            </a:r>
            <a:r>
              <a:rPr lang="en-US" sz="900" dirty="0">
                <a:latin typeface="Courier New" pitchFamily="49" charset="0"/>
                <a:cs typeface="Courier New" pitchFamily="49" charset="0"/>
              </a:rPr>
              <a:t>...</a:t>
            </a:r>
          </a:p>
          <a:p>
            <a:pPr marL="457200" indent="0">
              <a:buFont typeface="Wingdings" pitchFamily="2" charset="2"/>
              <a:buNone/>
              <a:defRPr/>
            </a:pPr>
            <a:r>
              <a:rPr lang="en-US" sz="900" dirty="0" err="1">
                <a:latin typeface="Courier New" pitchFamily="49" charset="0"/>
                <a:cs typeface="Courier New" pitchFamily="49" charset="0"/>
              </a:rPr>
              <a:t>std</a:t>
            </a:r>
            <a:r>
              <a:rPr lang="en-US" sz="900" dirty="0">
                <a:latin typeface="Courier New" pitchFamily="49" charset="0"/>
                <a:cs typeface="Courier New" pitchFamily="49" charset="0"/>
              </a:rPr>
              <a:t>::string </a:t>
            </a:r>
            <a:r>
              <a:rPr lang="en-US" sz="900" dirty="0" err="1">
                <a:latin typeface="Courier New" pitchFamily="49" charset="0"/>
                <a:cs typeface="Courier New" pitchFamily="49" charset="0"/>
              </a:rPr>
              <a:t>to_string</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const</a:t>
            </a:r>
            <a:r>
              <a:rPr lang="en-US" sz="900" dirty="0">
                <a:latin typeface="Courier New" pitchFamily="49" charset="0"/>
                <a:cs typeface="Courier New" pitchFamily="49" charset="0"/>
              </a:rPr>
              <a:t>;</a:t>
            </a:r>
          </a:p>
          <a:p>
            <a:pPr marL="0" indent="0">
              <a:buFont typeface="Wingdings" pitchFamily="2" charset="2"/>
              <a:buNone/>
              <a:defRPr/>
            </a:pPr>
            <a:r>
              <a:rPr lang="en-US" sz="900" dirty="0">
                <a:latin typeface="Courier New" pitchFamily="49" charset="0"/>
                <a:cs typeface="Courier New" pitchFamily="49" charset="0"/>
              </a:rPr>
              <a:t>};</a:t>
            </a:r>
          </a:p>
          <a:p>
            <a:pPr marL="0" indent="0">
              <a:buFont typeface="Wingdings" pitchFamily="2" charset="2"/>
              <a:buNone/>
              <a:defRPr/>
            </a:pP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endif</a:t>
            </a:r>
            <a:endParaRPr lang="en-US" sz="900" dirty="0">
              <a:latin typeface="Courier New" pitchFamily="49" charset="0"/>
              <a:cs typeface="Courier New" pitchFamily="49" charset="0"/>
            </a:endParaRPr>
          </a:p>
        </p:txBody>
      </p:sp>
      <p:sp>
        <p:nvSpPr>
          <p:cNvPr id="7" name="Content Placeholder 6"/>
          <p:cNvSpPr>
            <a:spLocks noGrp="1"/>
          </p:cNvSpPr>
          <p:nvPr>
            <p:ph sz="quarter" idx="4"/>
          </p:nvPr>
        </p:nvSpPr>
        <p:spPr>
          <a:xfrm>
            <a:off x="4800600" y="2057400"/>
            <a:ext cx="4267200" cy="4572000"/>
          </a:xfrm>
        </p:spPr>
        <p:txBody>
          <a:bodyPr>
            <a:noAutofit/>
          </a:bodyPr>
          <a:lstStyle/>
          <a:p>
            <a:pPr marL="0" indent="0">
              <a:buFont typeface="Wingdings" pitchFamily="2" charset="2"/>
              <a:buNone/>
              <a:defRPr/>
            </a:pPr>
            <a:r>
              <a:rPr lang="en-US" sz="1100" dirty="0" smtClean="0">
                <a:latin typeface="Courier New" pitchFamily="49" charset="0"/>
                <a:cs typeface="Courier New" pitchFamily="49" charset="0"/>
              </a:rPr>
              <a:t>#</a:t>
            </a:r>
            <a:r>
              <a:rPr lang="en-US" sz="1100" dirty="0">
                <a:latin typeface="Courier New" pitchFamily="49" charset="0"/>
                <a:cs typeface="Courier New" pitchFamily="49" charset="0"/>
              </a:rPr>
              <a:t>include "</a:t>
            </a:r>
            <a:r>
              <a:rPr lang="en-US" sz="1100" dirty="0" err="1">
                <a:latin typeface="Courier New" pitchFamily="49" charset="0"/>
                <a:cs typeface="Courier New" pitchFamily="49" charset="0"/>
              </a:rPr>
              <a:t>Computer.h</a:t>
            </a:r>
            <a:r>
              <a:rPr lang="en-US" sz="1100" dirty="0">
                <a:latin typeface="Courier New" pitchFamily="49" charset="0"/>
                <a:cs typeface="Courier New" pitchFamily="49" charset="0"/>
              </a:rPr>
              <a:t>"</a:t>
            </a:r>
          </a:p>
          <a:p>
            <a:pPr marL="0" indent="0">
              <a:buFont typeface="Wingdings" pitchFamily="2" charset="2"/>
              <a:buNone/>
              <a:defRPr/>
            </a:pPr>
            <a:r>
              <a:rPr lang="en-US" sz="1100" dirty="0">
                <a:latin typeface="Courier New" pitchFamily="49" charset="0"/>
                <a:cs typeface="Courier New" pitchFamily="49" charset="0"/>
              </a:rPr>
              <a:t>#include &lt;</a:t>
            </a:r>
            <a:r>
              <a:rPr lang="en-US" sz="1100" dirty="0" err="1">
                <a:latin typeface="Courier New" pitchFamily="49" charset="0"/>
                <a:cs typeface="Courier New" pitchFamily="49" charset="0"/>
              </a:rPr>
              <a:t>sstream</a:t>
            </a:r>
            <a:r>
              <a:rPr lang="en-US" sz="1100" dirty="0">
                <a:latin typeface="Courier New" pitchFamily="49" charset="0"/>
                <a:cs typeface="Courier New" pitchFamily="49" charset="0"/>
              </a:rPr>
              <a:t>&gt;</a:t>
            </a:r>
          </a:p>
          <a:p>
            <a:pPr marL="0" indent="0">
              <a:buFont typeface="Wingdings" pitchFamily="2" charset="2"/>
              <a:buNone/>
              <a:defRPr/>
            </a:pPr>
            <a:r>
              <a:rPr lang="en-US" sz="1100" dirty="0">
                <a:latin typeface="Courier New" pitchFamily="49" charset="0"/>
                <a:cs typeface="Courier New" pitchFamily="49" charset="0"/>
              </a:rPr>
              <a:t>using </a:t>
            </a:r>
            <a:r>
              <a:rPr lang="en-US" sz="1100" dirty="0" err="1">
                <a:latin typeface="Courier New" pitchFamily="49" charset="0"/>
                <a:cs typeface="Courier New" pitchFamily="49" charset="0"/>
              </a:rPr>
              <a:t>std</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ostringstream</a:t>
            </a:r>
            <a:r>
              <a:rPr lang="en-US" sz="1100" dirty="0">
                <a:latin typeface="Courier New" pitchFamily="49" charset="0"/>
                <a:cs typeface="Courier New" pitchFamily="49" charset="0"/>
              </a:rPr>
              <a:t>;</a:t>
            </a:r>
          </a:p>
          <a:p>
            <a:pPr marL="0" indent="0">
              <a:buFont typeface="Wingdings" pitchFamily="2" charset="2"/>
              <a:buNone/>
              <a:defRPr/>
            </a:pPr>
            <a:r>
              <a:rPr lang="en-US" sz="1100" dirty="0">
                <a:latin typeface="Courier New" pitchFamily="49" charset="0"/>
                <a:cs typeface="Courier New" pitchFamily="49" charset="0"/>
              </a:rPr>
              <a:t>using </a:t>
            </a:r>
            <a:r>
              <a:rPr lang="en-US" sz="1100" dirty="0" err="1">
                <a:latin typeface="Courier New" pitchFamily="49" charset="0"/>
                <a:cs typeface="Courier New" pitchFamily="49" charset="0"/>
              </a:rPr>
              <a:t>std</a:t>
            </a:r>
            <a:r>
              <a:rPr lang="en-US" sz="1100" dirty="0">
                <a:latin typeface="Courier New" pitchFamily="49" charset="0"/>
                <a:cs typeface="Courier New" pitchFamily="49" charset="0"/>
              </a:rPr>
              <a:t>::string;</a:t>
            </a:r>
          </a:p>
          <a:p>
            <a:pPr marL="0" indent="0">
              <a:buFont typeface="Wingdings" pitchFamily="2" charset="2"/>
              <a:buNone/>
              <a:defRPr/>
            </a:pPr>
            <a:r>
              <a:rPr lang="en-US" sz="1100" dirty="0">
                <a:latin typeface="Courier New" pitchFamily="49" charset="0"/>
                <a:cs typeface="Courier New" pitchFamily="49" charset="0"/>
              </a:rPr>
              <a:t>string Computer::</a:t>
            </a:r>
            <a:r>
              <a:rPr lang="en-US" sz="1100" dirty="0" err="1">
                <a:latin typeface="Courier New" pitchFamily="49" charset="0"/>
                <a:cs typeface="Courier New" pitchFamily="49" charset="0"/>
              </a:rPr>
              <a:t>to_string</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const</a:t>
            </a:r>
            <a:r>
              <a:rPr lang="en-US" sz="1100" dirty="0">
                <a:latin typeface="Courier New" pitchFamily="49" charset="0"/>
                <a:cs typeface="Courier New" pitchFamily="49" charset="0"/>
              </a:rPr>
              <a:t> {</a:t>
            </a:r>
          </a:p>
          <a:p>
            <a:pPr marL="228600" indent="0">
              <a:buFont typeface="Wingdings" pitchFamily="2" charset="2"/>
              <a:buNone/>
              <a:defRPr/>
            </a:pPr>
            <a:r>
              <a:rPr lang="en-US" sz="1100" dirty="0" err="1">
                <a:latin typeface="Courier New" pitchFamily="49" charset="0"/>
                <a:cs typeface="Courier New" pitchFamily="49" charset="0"/>
              </a:rPr>
              <a:t>ostringstream</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sb</a:t>
            </a:r>
            <a:r>
              <a:rPr lang="en-US" sz="1100" dirty="0">
                <a:latin typeface="Courier New" pitchFamily="49" charset="0"/>
                <a:cs typeface="Courier New" pitchFamily="49" charset="0"/>
              </a:rPr>
              <a:t>;</a:t>
            </a:r>
          </a:p>
          <a:p>
            <a:pPr marL="228600" indent="0">
              <a:buFont typeface="Wingdings" pitchFamily="2" charset="2"/>
              <a:buNone/>
              <a:defRPr/>
            </a:pPr>
            <a:r>
              <a:rPr lang="en-US" sz="1100" dirty="0" err="1">
                <a:latin typeface="Courier New" pitchFamily="49" charset="0"/>
                <a:cs typeface="Courier New" pitchFamily="49" charset="0"/>
              </a:rPr>
              <a:t>sb</a:t>
            </a:r>
            <a:r>
              <a:rPr lang="en-US" sz="1100" dirty="0">
                <a:latin typeface="Courier New" pitchFamily="49" charset="0"/>
                <a:cs typeface="Courier New" pitchFamily="49" charset="0"/>
              </a:rPr>
              <a:t> &lt;&lt; "Manufacturer: " &lt;&lt; manufacturer</a:t>
            </a:r>
          </a:p>
          <a:p>
            <a:pPr marL="457200" indent="0">
              <a:buFont typeface="Wingdings" pitchFamily="2" charset="2"/>
              <a:buNone/>
              <a:defRPr/>
            </a:pPr>
            <a:r>
              <a:rPr lang="en-US" sz="1100" dirty="0">
                <a:latin typeface="Courier New" pitchFamily="49" charset="0"/>
                <a:cs typeface="Courier New" pitchFamily="49" charset="0"/>
              </a:rPr>
              <a:t>&lt;&lt; "\</a:t>
            </a:r>
            <a:r>
              <a:rPr lang="en-US" sz="1100" dirty="0" err="1">
                <a:latin typeface="Courier New" pitchFamily="49" charset="0"/>
                <a:cs typeface="Courier New" pitchFamily="49" charset="0"/>
              </a:rPr>
              <a:t>nCPU</a:t>
            </a:r>
            <a:r>
              <a:rPr lang="en-US" sz="1100" dirty="0">
                <a:latin typeface="Courier New" pitchFamily="49" charset="0"/>
                <a:cs typeface="Courier New" pitchFamily="49" charset="0"/>
              </a:rPr>
              <a:t>: " &lt;&lt; processor</a:t>
            </a:r>
          </a:p>
          <a:p>
            <a:pPr marL="457200" indent="0">
              <a:buFont typeface="Wingdings" pitchFamily="2" charset="2"/>
              <a:buNone/>
              <a:defRPr/>
            </a:pPr>
            <a:r>
              <a:rPr lang="en-US" sz="1100" dirty="0">
                <a:latin typeface="Courier New" pitchFamily="49" charset="0"/>
                <a:cs typeface="Courier New" pitchFamily="49" charset="0"/>
              </a:rPr>
              <a:t>&lt;&lt; "\</a:t>
            </a:r>
            <a:r>
              <a:rPr lang="en-US" sz="1100" dirty="0" err="1">
                <a:latin typeface="Courier New" pitchFamily="49" charset="0"/>
                <a:cs typeface="Courier New" pitchFamily="49" charset="0"/>
              </a:rPr>
              <a:t>nRAM</a:t>
            </a:r>
            <a:r>
              <a:rPr lang="en-US" sz="1100" dirty="0">
                <a:latin typeface="Courier New" pitchFamily="49" charset="0"/>
                <a:cs typeface="Courier New" pitchFamily="49" charset="0"/>
              </a:rPr>
              <a:t>: " &lt;&lt; </a:t>
            </a:r>
            <a:r>
              <a:rPr lang="en-US" sz="1100" dirty="0" err="1">
                <a:latin typeface="Courier New" pitchFamily="49" charset="0"/>
                <a:cs typeface="Courier New" pitchFamily="49" charset="0"/>
              </a:rPr>
              <a:t>ram_size</a:t>
            </a:r>
            <a:r>
              <a:rPr lang="en-US" sz="1100" dirty="0">
                <a:latin typeface="Courier New" pitchFamily="49" charset="0"/>
                <a:cs typeface="Courier New" pitchFamily="49" charset="0"/>
              </a:rPr>
              <a:t> &lt;&lt; " megabytes"</a:t>
            </a:r>
          </a:p>
          <a:p>
            <a:pPr marL="457200" indent="0">
              <a:buFont typeface="Wingdings" pitchFamily="2" charset="2"/>
              <a:buNone/>
              <a:defRPr/>
            </a:pPr>
            <a:r>
              <a:rPr lang="en-US" sz="1100" dirty="0">
                <a:latin typeface="Courier New" pitchFamily="49" charset="0"/>
                <a:cs typeface="Courier New" pitchFamily="49" charset="0"/>
              </a:rPr>
              <a:t>&lt;&lt; "\</a:t>
            </a:r>
            <a:r>
              <a:rPr lang="en-US" sz="1100" dirty="0" err="1">
                <a:latin typeface="Courier New" pitchFamily="49" charset="0"/>
                <a:cs typeface="Courier New" pitchFamily="49" charset="0"/>
              </a:rPr>
              <a:t>nDisk</a:t>
            </a:r>
            <a:r>
              <a:rPr lang="en-US" sz="1100" dirty="0">
                <a:latin typeface="Courier New" pitchFamily="49" charset="0"/>
                <a:cs typeface="Courier New" pitchFamily="49" charset="0"/>
              </a:rPr>
              <a:t>: " &lt;&lt; </a:t>
            </a:r>
            <a:r>
              <a:rPr lang="en-US" sz="1100" dirty="0" err="1">
                <a:latin typeface="Courier New" pitchFamily="49" charset="0"/>
                <a:cs typeface="Courier New" pitchFamily="49" charset="0"/>
              </a:rPr>
              <a:t>disk_size</a:t>
            </a:r>
            <a:r>
              <a:rPr lang="en-US" sz="1100" dirty="0">
                <a:latin typeface="Courier New" pitchFamily="49" charset="0"/>
                <a:cs typeface="Courier New" pitchFamily="49" charset="0"/>
              </a:rPr>
              <a:t> &lt;&lt; " gigabytes";</a:t>
            </a:r>
          </a:p>
          <a:p>
            <a:pPr marL="228600" indent="0">
              <a:buFont typeface="Wingdings" pitchFamily="2" charset="2"/>
              <a:buNone/>
              <a:defRPr/>
            </a:pPr>
            <a:r>
              <a:rPr lang="en-US" sz="1100" dirty="0">
                <a:latin typeface="Courier New" pitchFamily="49" charset="0"/>
                <a:cs typeface="Courier New" pitchFamily="49" charset="0"/>
              </a:rPr>
              <a:t>return </a:t>
            </a:r>
            <a:r>
              <a:rPr lang="en-US" sz="1100" dirty="0" err="1">
                <a:latin typeface="Courier New" pitchFamily="49" charset="0"/>
                <a:cs typeface="Courier New" pitchFamily="49" charset="0"/>
              </a:rPr>
              <a:t>sb.str</a:t>
            </a:r>
            <a:r>
              <a:rPr lang="en-US" sz="1100" dirty="0">
                <a:latin typeface="Courier New" pitchFamily="49" charset="0"/>
                <a:cs typeface="Courier New" pitchFamily="49" charset="0"/>
              </a:rPr>
              <a:t>();</a:t>
            </a:r>
          </a:p>
          <a:p>
            <a:pPr marL="0" indent="0">
              <a:buFont typeface="Wingdings" pitchFamily="2" charset="2"/>
              <a:buNone/>
              <a:defRPr/>
            </a:pPr>
            <a:r>
              <a:rPr lang="en-US" sz="1100" dirty="0">
                <a:latin typeface="Courier New" pitchFamily="49" charset="0"/>
                <a:cs typeface="Courier New" pitchFamily="49" charset="0"/>
              </a:rPr>
              <a:t>}</a:t>
            </a:r>
          </a:p>
        </p:txBody>
      </p:sp>
      <p:sp>
        <p:nvSpPr>
          <p:cNvPr id="8" name="Text Placeholder 7"/>
          <p:cNvSpPr>
            <a:spLocks noGrp="1"/>
          </p:cNvSpPr>
          <p:nvPr>
            <p:ph type="body" sz="quarter" idx="1"/>
          </p:nvPr>
        </p:nvSpPr>
        <p:spPr>
          <a:xfrm>
            <a:off x="609600" y="1752600"/>
            <a:ext cx="3886200" cy="304800"/>
          </a:xfrm>
        </p:spPr>
        <p:txBody>
          <a:bodyPr>
            <a:normAutofit fontScale="85000" lnSpcReduction="20000"/>
          </a:bodyPr>
          <a:lstStyle/>
          <a:p>
            <a:pPr>
              <a:defRPr/>
            </a:pPr>
            <a:r>
              <a:rPr lang="en-US" dirty="0" err="1" smtClean="0">
                <a:latin typeface="Courier New" pitchFamily="49" charset="0"/>
                <a:cs typeface="Courier New" pitchFamily="49" charset="0"/>
              </a:rPr>
              <a:t>Computer.h</a:t>
            </a:r>
            <a:endParaRPr lang="en-US" dirty="0">
              <a:latin typeface="Courier New" pitchFamily="49" charset="0"/>
              <a:cs typeface="Courier New" pitchFamily="49" charset="0"/>
            </a:endParaRPr>
          </a:p>
        </p:txBody>
      </p:sp>
      <p:sp>
        <p:nvSpPr>
          <p:cNvPr id="9" name="Text Placeholder 8"/>
          <p:cNvSpPr>
            <a:spLocks noGrp="1"/>
          </p:cNvSpPr>
          <p:nvPr>
            <p:ph type="body" sz="quarter" idx="3"/>
          </p:nvPr>
        </p:nvSpPr>
        <p:spPr>
          <a:xfrm>
            <a:off x="4800600" y="1752600"/>
            <a:ext cx="3886200" cy="304800"/>
          </a:xfrm>
        </p:spPr>
        <p:txBody>
          <a:bodyPr>
            <a:normAutofit fontScale="85000" lnSpcReduction="20000"/>
          </a:bodyPr>
          <a:lstStyle/>
          <a:p>
            <a:pPr>
              <a:defRPr/>
            </a:pPr>
            <a:r>
              <a:rPr lang="en-US" dirty="0" smtClean="0">
                <a:latin typeface="Courier New" pitchFamily="49" charset="0"/>
                <a:cs typeface="Courier New" pitchFamily="49" charset="0"/>
              </a:rPr>
              <a:t>Computer.cpp</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p:cNvSpPr>
            <a:spLocks noGrp="1"/>
          </p:cNvSpPr>
          <p:nvPr>
            <p:ph type="title"/>
          </p:nvPr>
        </p:nvSpPr>
        <p:spPr/>
        <p:txBody>
          <a:bodyPr/>
          <a:lstStyle/>
          <a:p>
            <a:r>
              <a:rPr lang="en-US" b="1" smtClean="0"/>
              <a:t>Class </a:t>
            </a:r>
            <a:r>
              <a:rPr lang="en-US" sz="4000" b="1" smtClean="0">
                <a:latin typeface="Courier New" pitchFamily="49" charset="0"/>
                <a:cs typeface="Courier New" pitchFamily="49" charset="0"/>
              </a:rPr>
              <a:t>Computer</a:t>
            </a:r>
          </a:p>
        </p:txBody>
      </p:sp>
      <p:sp>
        <p:nvSpPr>
          <p:cNvPr id="5" name="Content Placeholder 4"/>
          <p:cNvSpPr>
            <a:spLocks noGrp="1"/>
          </p:cNvSpPr>
          <p:nvPr>
            <p:ph sz="quarter" idx="2"/>
          </p:nvPr>
        </p:nvSpPr>
        <p:spPr>
          <a:xfrm>
            <a:off x="609600" y="2057400"/>
            <a:ext cx="4114800" cy="4724400"/>
          </a:xfrm>
        </p:spPr>
        <p:txBody>
          <a:bodyPr>
            <a:noAutofit/>
          </a:bodyPr>
          <a:lstStyle/>
          <a:p>
            <a:pPr marL="0" indent="0">
              <a:buFont typeface="Wingdings" pitchFamily="2" charset="2"/>
              <a:buNone/>
              <a:defRPr/>
            </a:pP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ifndef</a:t>
            </a:r>
            <a:r>
              <a:rPr lang="en-US" sz="900" dirty="0">
                <a:latin typeface="Courier New" pitchFamily="49" charset="0"/>
                <a:cs typeface="Courier New" pitchFamily="49" charset="0"/>
              </a:rPr>
              <a:t> COMPUTER_H_</a:t>
            </a:r>
          </a:p>
          <a:p>
            <a:pPr marL="0" indent="0">
              <a:buFont typeface="Wingdings" pitchFamily="2" charset="2"/>
              <a:buNone/>
              <a:defRPr/>
            </a:pPr>
            <a:r>
              <a:rPr lang="en-US" sz="900" dirty="0">
                <a:latin typeface="Courier New" pitchFamily="49" charset="0"/>
                <a:cs typeface="Courier New" pitchFamily="49" charset="0"/>
              </a:rPr>
              <a:t>#define COMPUTER_H</a:t>
            </a:r>
            <a:r>
              <a:rPr lang="en-US" sz="900" dirty="0" smtClean="0">
                <a:latin typeface="Courier New" pitchFamily="49" charset="0"/>
                <a:cs typeface="Courier New" pitchFamily="49" charset="0"/>
              </a:rPr>
              <a:t>_</a:t>
            </a:r>
          </a:p>
          <a:p>
            <a:pPr marL="0" indent="0">
              <a:buFont typeface="Wingdings" pitchFamily="2" charset="2"/>
              <a:buNone/>
              <a:defRPr/>
            </a:pPr>
            <a:r>
              <a:rPr lang="en-US" sz="900" dirty="0" smtClean="0">
                <a:latin typeface="Courier New" pitchFamily="49" charset="0"/>
                <a:cs typeface="Courier New" pitchFamily="49" charset="0"/>
              </a:rPr>
              <a:t>#</a:t>
            </a:r>
            <a:r>
              <a:rPr lang="en-US" sz="900" dirty="0">
                <a:latin typeface="Courier New" pitchFamily="49" charset="0"/>
                <a:cs typeface="Courier New" pitchFamily="49" charset="0"/>
              </a:rPr>
              <a:t>include &lt;string&gt;</a:t>
            </a:r>
          </a:p>
          <a:p>
            <a:pPr marL="0" indent="0">
              <a:buFont typeface="Wingdings" pitchFamily="2" charset="2"/>
              <a:buNone/>
              <a:defRPr/>
            </a:pPr>
            <a:r>
              <a:rPr lang="en-US" sz="900" dirty="0" smtClean="0">
                <a:latin typeface="Courier New" pitchFamily="49" charset="0"/>
                <a:cs typeface="Courier New" pitchFamily="49" charset="0"/>
              </a:rPr>
              <a:t>class </a:t>
            </a:r>
            <a:r>
              <a:rPr lang="en-US" sz="900" dirty="0">
                <a:latin typeface="Courier New" pitchFamily="49" charset="0"/>
                <a:cs typeface="Courier New" pitchFamily="49" charset="0"/>
              </a:rPr>
              <a:t>Computer {</a:t>
            </a:r>
          </a:p>
          <a:p>
            <a:pPr marL="228600" indent="0">
              <a:buFont typeface="Wingdings" pitchFamily="2" charset="2"/>
              <a:buNone/>
              <a:defRPr/>
            </a:pPr>
            <a:r>
              <a:rPr lang="en-US" sz="900" dirty="0" smtClean="0">
                <a:latin typeface="Courier New" pitchFamily="49" charset="0"/>
                <a:cs typeface="Courier New" pitchFamily="49" charset="0"/>
              </a:rPr>
              <a:t>private</a:t>
            </a:r>
            <a:r>
              <a:rPr lang="en-US" sz="900" dirty="0">
                <a:latin typeface="Courier New" pitchFamily="49" charset="0"/>
                <a:cs typeface="Courier New" pitchFamily="49" charset="0"/>
              </a:rPr>
              <a:t>:</a:t>
            </a:r>
          </a:p>
          <a:p>
            <a:pPr marL="457200" indent="0">
              <a:buFont typeface="Wingdings" pitchFamily="2" charset="2"/>
              <a:buNone/>
              <a:defRPr/>
            </a:pPr>
            <a:r>
              <a:rPr lang="en-US" sz="900" dirty="0" err="1">
                <a:latin typeface="Courier New" pitchFamily="49" charset="0"/>
                <a:cs typeface="Courier New" pitchFamily="49" charset="0"/>
              </a:rPr>
              <a:t>std</a:t>
            </a:r>
            <a:r>
              <a:rPr lang="en-US" sz="900" dirty="0">
                <a:latin typeface="Courier New" pitchFamily="49" charset="0"/>
                <a:cs typeface="Courier New" pitchFamily="49" charset="0"/>
              </a:rPr>
              <a:t>::string manufacturer;</a:t>
            </a:r>
          </a:p>
          <a:p>
            <a:pPr marL="457200" indent="0">
              <a:buFont typeface="Wingdings" pitchFamily="2" charset="2"/>
              <a:buNone/>
              <a:defRPr/>
            </a:pPr>
            <a:r>
              <a:rPr lang="en-US" sz="900" dirty="0" err="1">
                <a:latin typeface="Courier New" pitchFamily="49" charset="0"/>
                <a:cs typeface="Courier New" pitchFamily="49" charset="0"/>
              </a:rPr>
              <a:t>std</a:t>
            </a:r>
            <a:r>
              <a:rPr lang="en-US" sz="900" dirty="0">
                <a:latin typeface="Courier New" pitchFamily="49" charset="0"/>
                <a:cs typeface="Courier New" pitchFamily="49" charset="0"/>
              </a:rPr>
              <a:t>::string processor;</a:t>
            </a:r>
          </a:p>
          <a:p>
            <a:pPr marL="4572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ram_size</a:t>
            </a:r>
            <a:r>
              <a:rPr lang="en-US" sz="900" dirty="0">
                <a:latin typeface="Courier New" pitchFamily="49" charset="0"/>
                <a:cs typeface="Courier New" pitchFamily="49" charset="0"/>
              </a:rPr>
              <a:t>;</a:t>
            </a:r>
          </a:p>
          <a:p>
            <a:pPr marL="4572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a:t>
            </a:r>
            <a:r>
              <a:rPr lang="en-US" sz="900" dirty="0" err="1" smtClean="0">
                <a:latin typeface="Courier New" pitchFamily="49" charset="0"/>
                <a:cs typeface="Courier New" pitchFamily="49" charset="0"/>
              </a:rPr>
              <a:t>disk_size</a:t>
            </a:r>
            <a:r>
              <a:rPr lang="en-US" sz="900" dirty="0" smtClean="0">
                <a:latin typeface="Courier New" pitchFamily="49" charset="0"/>
                <a:cs typeface="Courier New" pitchFamily="49" charset="0"/>
              </a:rPr>
              <a:t>;</a:t>
            </a:r>
          </a:p>
          <a:p>
            <a:pPr marL="228600" indent="0">
              <a:buFont typeface="Wingdings" pitchFamily="2" charset="2"/>
              <a:buNone/>
              <a:defRPr/>
            </a:pPr>
            <a:r>
              <a:rPr lang="en-US" sz="900" dirty="0">
                <a:latin typeface="Courier New" pitchFamily="49" charset="0"/>
                <a:cs typeface="Courier New" pitchFamily="49" charset="0"/>
              </a:rPr>
              <a:t>public:</a:t>
            </a:r>
          </a:p>
          <a:p>
            <a:pPr marL="457200" indent="0">
              <a:buFont typeface="Wingdings" pitchFamily="2" charset="2"/>
              <a:buNone/>
              <a:defRPr/>
            </a:pPr>
            <a:r>
              <a:rPr lang="en-US" sz="900" dirty="0" smtClean="0">
                <a:latin typeface="Courier New" pitchFamily="49" charset="0"/>
                <a:cs typeface="Courier New" pitchFamily="49" charset="0"/>
              </a:rPr>
              <a:t>Computer(</a:t>
            </a:r>
            <a:r>
              <a:rPr lang="en-US" sz="900" dirty="0" err="1" smtClean="0">
                <a:latin typeface="Courier New" pitchFamily="49" charset="0"/>
                <a:cs typeface="Courier New" pitchFamily="49" charset="0"/>
              </a:rPr>
              <a:t>const</a:t>
            </a:r>
            <a:r>
              <a:rPr lang="en-US" sz="900" dirty="0" smtClean="0">
                <a:latin typeface="Courier New" pitchFamily="49" charset="0"/>
                <a:cs typeface="Courier New" pitchFamily="49" charset="0"/>
              </a:rPr>
              <a:t> </a:t>
            </a:r>
            <a:r>
              <a:rPr lang="en-US" sz="900" dirty="0" err="1">
                <a:latin typeface="Courier New" pitchFamily="49" charset="0"/>
                <a:cs typeface="Courier New" pitchFamily="49" charset="0"/>
              </a:rPr>
              <a:t>std</a:t>
            </a:r>
            <a:r>
              <a:rPr lang="en-US" sz="900" dirty="0">
                <a:latin typeface="Courier New" pitchFamily="49" charset="0"/>
                <a:cs typeface="Courier New" pitchFamily="49" charset="0"/>
              </a:rPr>
              <a:t>::string&amp; man</a:t>
            </a:r>
            <a:r>
              <a:rPr lang="en-US" sz="900" dirty="0" smtClean="0">
                <a:latin typeface="Courier New" pitchFamily="49" charset="0"/>
                <a:cs typeface="Courier New" pitchFamily="49" charset="0"/>
              </a:rPr>
              <a:t>, </a:t>
            </a:r>
          </a:p>
          <a:p>
            <a:pPr marL="1092200" indent="0">
              <a:buFont typeface="Wingdings" pitchFamily="2" charset="2"/>
              <a:buNone/>
              <a:defRPr/>
            </a:pPr>
            <a:r>
              <a:rPr lang="en-US" sz="900" dirty="0" err="1" smtClean="0">
                <a:latin typeface="Courier New" pitchFamily="49" charset="0"/>
                <a:cs typeface="Courier New" pitchFamily="49" charset="0"/>
              </a:rPr>
              <a:t>const</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std</a:t>
            </a:r>
            <a:r>
              <a:rPr lang="en-US" sz="900" dirty="0" smtClean="0">
                <a:latin typeface="Courier New" pitchFamily="49" charset="0"/>
                <a:cs typeface="Courier New" pitchFamily="49" charset="0"/>
              </a:rPr>
              <a:t>::string </a:t>
            </a:r>
            <a:r>
              <a:rPr lang="en-US" sz="900" dirty="0" err="1" smtClean="0">
                <a:latin typeface="Courier New" pitchFamily="49" charset="0"/>
                <a:cs typeface="Courier New" pitchFamily="49" charset="0"/>
              </a:rPr>
              <a:t>proc</a:t>
            </a:r>
            <a:r>
              <a:rPr lang="en-US" sz="900" dirty="0" smtClean="0">
                <a:latin typeface="Courier New" pitchFamily="49" charset="0"/>
                <a:cs typeface="Courier New" pitchFamily="49" charset="0"/>
              </a:rPr>
              <a:t>, </a:t>
            </a:r>
          </a:p>
          <a:p>
            <a:pPr marL="1092200" indent="0">
              <a:buFont typeface="Wingdings" pitchFamily="2" charset="2"/>
              <a:buNone/>
              <a:defRPr/>
            </a:pPr>
            <a:r>
              <a:rPr lang="en-US" sz="900" dirty="0" err="1" smtClean="0">
                <a:latin typeface="Courier New" pitchFamily="49" charset="0"/>
                <a:cs typeface="Courier New" pitchFamily="49" charset="0"/>
              </a:rPr>
              <a:t>int</a:t>
            </a:r>
            <a:r>
              <a:rPr lang="en-US" sz="900" dirty="0" smtClean="0">
                <a:latin typeface="Courier New" pitchFamily="49" charset="0"/>
                <a:cs typeface="Courier New" pitchFamily="49" charset="0"/>
              </a:rPr>
              <a:t> ram, </a:t>
            </a:r>
            <a:r>
              <a:rPr lang="en-US" sz="900" dirty="0" err="1" smtClean="0">
                <a:latin typeface="Courier New" pitchFamily="49" charset="0"/>
                <a:cs typeface="Courier New" pitchFamily="49" charset="0"/>
              </a:rPr>
              <a:t>int</a:t>
            </a:r>
            <a:r>
              <a:rPr lang="en-US" sz="900" dirty="0" smtClean="0">
                <a:latin typeface="Courier New" pitchFamily="49" charset="0"/>
                <a:cs typeface="Courier New" pitchFamily="49" charset="0"/>
              </a:rPr>
              <a:t> disk) :</a:t>
            </a:r>
          </a:p>
          <a:p>
            <a:pPr marL="685800" indent="0">
              <a:buFont typeface="Wingdings" pitchFamily="2" charset="2"/>
              <a:buNone/>
              <a:defRPr/>
            </a:pPr>
            <a:r>
              <a:rPr lang="en-US" sz="900" dirty="0" smtClean="0">
                <a:latin typeface="Courier New" pitchFamily="49" charset="0"/>
                <a:cs typeface="Courier New" pitchFamily="49" charset="0"/>
              </a:rPr>
              <a:t>manufacturer(man</a:t>
            </a:r>
            <a:r>
              <a:rPr lang="en-US" sz="900" dirty="0">
                <a:latin typeface="Courier New" pitchFamily="49" charset="0"/>
                <a:cs typeface="Courier New" pitchFamily="49" charset="0"/>
              </a:rPr>
              <a:t>), processor(</a:t>
            </a:r>
            <a:r>
              <a:rPr lang="en-US" sz="900" dirty="0" err="1">
                <a:latin typeface="Courier New" pitchFamily="49" charset="0"/>
                <a:cs typeface="Courier New" pitchFamily="49" charset="0"/>
              </a:rPr>
              <a:t>proc</a:t>
            </a:r>
            <a:r>
              <a:rPr lang="en-US" sz="900" dirty="0">
                <a:latin typeface="Courier New" pitchFamily="49" charset="0"/>
                <a:cs typeface="Courier New" pitchFamily="49" charset="0"/>
              </a:rPr>
              <a:t>),</a:t>
            </a:r>
          </a:p>
          <a:p>
            <a:pPr marL="685800" indent="0">
              <a:buFont typeface="Wingdings" pitchFamily="2" charset="2"/>
              <a:buNone/>
              <a:defRPr/>
            </a:pPr>
            <a:r>
              <a:rPr lang="en-US" sz="900" dirty="0" err="1">
                <a:latin typeface="Courier New" pitchFamily="49" charset="0"/>
                <a:cs typeface="Courier New" pitchFamily="49" charset="0"/>
              </a:rPr>
              <a:t>ram_size</a:t>
            </a:r>
            <a:r>
              <a:rPr lang="en-US" sz="900" dirty="0">
                <a:latin typeface="Courier New" pitchFamily="49" charset="0"/>
                <a:cs typeface="Courier New" pitchFamily="49" charset="0"/>
              </a:rPr>
              <a:t>(ram), </a:t>
            </a:r>
            <a:r>
              <a:rPr lang="en-US" sz="900" dirty="0" err="1">
                <a:latin typeface="Courier New" pitchFamily="49" charset="0"/>
                <a:cs typeface="Courier New" pitchFamily="49" charset="0"/>
              </a:rPr>
              <a:t>disk_size</a:t>
            </a:r>
            <a:r>
              <a:rPr lang="en-US" sz="900" dirty="0">
                <a:latin typeface="Courier New" pitchFamily="49" charset="0"/>
                <a:cs typeface="Courier New" pitchFamily="49" charset="0"/>
              </a:rPr>
              <a:t>(disk) {}</a:t>
            </a:r>
          </a:p>
          <a:p>
            <a:pPr marL="4572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get_ram_size</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const</a:t>
            </a:r>
            <a:r>
              <a:rPr lang="en-US" sz="900" dirty="0">
                <a:latin typeface="Courier New" pitchFamily="49" charset="0"/>
                <a:cs typeface="Courier New" pitchFamily="49" charset="0"/>
              </a:rPr>
              <a:t> { return </a:t>
            </a:r>
            <a:r>
              <a:rPr lang="en-US" sz="900" dirty="0" err="1">
                <a:latin typeface="Courier New" pitchFamily="49" charset="0"/>
                <a:cs typeface="Courier New" pitchFamily="49" charset="0"/>
              </a:rPr>
              <a:t>ram_size</a:t>
            </a:r>
            <a:r>
              <a:rPr lang="en-US" sz="900" dirty="0">
                <a:latin typeface="Courier New" pitchFamily="49" charset="0"/>
                <a:cs typeface="Courier New" pitchFamily="49" charset="0"/>
              </a:rPr>
              <a:t>; }</a:t>
            </a:r>
          </a:p>
          <a:p>
            <a:pPr marL="4572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get_disk_size</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const</a:t>
            </a:r>
            <a:r>
              <a:rPr lang="en-US" sz="900" dirty="0">
                <a:latin typeface="Courier New" pitchFamily="49" charset="0"/>
                <a:cs typeface="Courier New" pitchFamily="49" charset="0"/>
              </a:rPr>
              <a:t> { return </a:t>
            </a:r>
            <a:r>
              <a:rPr lang="en-US" sz="900" dirty="0" err="1">
                <a:latin typeface="Courier New" pitchFamily="49" charset="0"/>
                <a:cs typeface="Courier New" pitchFamily="49" charset="0"/>
              </a:rPr>
              <a:t>disk_size</a:t>
            </a:r>
            <a:r>
              <a:rPr lang="en-US" sz="900" dirty="0">
                <a:latin typeface="Courier New" pitchFamily="49" charset="0"/>
                <a:cs typeface="Courier New" pitchFamily="49" charset="0"/>
              </a:rPr>
              <a:t>; }</a:t>
            </a:r>
          </a:p>
          <a:p>
            <a:pPr marL="457200" indent="0">
              <a:buFont typeface="Wingdings" pitchFamily="2" charset="2"/>
              <a:buNone/>
              <a:defRPr/>
            </a:pPr>
            <a:r>
              <a:rPr lang="en-US" sz="900" dirty="0" smtClean="0">
                <a:latin typeface="Courier New" pitchFamily="49" charset="0"/>
                <a:cs typeface="Courier New" pitchFamily="49" charset="0"/>
              </a:rPr>
              <a:t>// </a:t>
            </a:r>
            <a:r>
              <a:rPr lang="en-US" sz="900" dirty="0">
                <a:latin typeface="Courier New" pitchFamily="49" charset="0"/>
                <a:cs typeface="Courier New" pitchFamily="49" charset="0"/>
              </a:rPr>
              <a:t>...</a:t>
            </a:r>
          </a:p>
          <a:p>
            <a:pPr marL="457200" indent="0">
              <a:buFont typeface="Wingdings" pitchFamily="2" charset="2"/>
              <a:buNone/>
              <a:defRPr/>
            </a:pPr>
            <a:r>
              <a:rPr lang="en-US" sz="900" dirty="0" err="1">
                <a:latin typeface="Courier New" pitchFamily="49" charset="0"/>
                <a:cs typeface="Courier New" pitchFamily="49" charset="0"/>
              </a:rPr>
              <a:t>std</a:t>
            </a:r>
            <a:r>
              <a:rPr lang="en-US" sz="900" dirty="0">
                <a:latin typeface="Courier New" pitchFamily="49" charset="0"/>
                <a:cs typeface="Courier New" pitchFamily="49" charset="0"/>
              </a:rPr>
              <a:t>::string </a:t>
            </a:r>
            <a:r>
              <a:rPr lang="en-US" sz="900" dirty="0" err="1">
                <a:latin typeface="Courier New" pitchFamily="49" charset="0"/>
                <a:cs typeface="Courier New" pitchFamily="49" charset="0"/>
              </a:rPr>
              <a:t>to_string</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const</a:t>
            </a:r>
            <a:r>
              <a:rPr lang="en-US" sz="900" dirty="0">
                <a:latin typeface="Courier New" pitchFamily="49" charset="0"/>
                <a:cs typeface="Courier New" pitchFamily="49" charset="0"/>
              </a:rPr>
              <a:t>;</a:t>
            </a:r>
          </a:p>
          <a:p>
            <a:pPr marL="0" indent="0">
              <a:buFont typeface="Wingdings" pitchFamily="2" charset="2"/>
              <a:buNone/>
              <a:defRPr/>
            </a:pPr>
            <a:r>
              <a:rPr lang="en-US" sz="900" dirty="0">
                <a:latin typeface="Courier New" pitchFamily="49" charset="0"/>
                <a:cs typeface="Courier New" pitchFamily="49" charset="0"/>
              </a:rPr>
              <a:t>};</a:t>
            </a:r>
          </a:p>
          <a:p>
            <a:pPr marL="0" indent="0">
              <a:buFont typeface="Wingdings" pitchFamily="2" charset="2"/>
              <a:buNone/>
              <a:defRPr/>
            </a:pP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endif</a:t>
            </a:r>
            <a:endParaRPr lang="en-US" sz="900" dirty="0">
              <a:latin typeface="Courier New" pitchFamily="49" charset="0"/>
              <a:cs typeface="Courier New" pitchFamily="49" charset="0"/>
            </a:endParaRPr>
          </a:p>
        </p:txBody>
      </p:sp>
      <p:sp>
        <p:nvSpPr>
          <p:cNvPr id="7" name="Content Placeholder 6"/>
          <p:cNvSpPr>
            <a:spLocks noGrp="1"/>
          </p:cNvSpPr>
          <p:nvPr>
            <p:ph sz="quarter" idx="4"/>
          </p:nvPr>
        </p:nvSpPr>
        <p:spPr>
          <a:xfrm>
            <a:off x="4800600" y="2057400"/>
            <a:ext cx="4267200" cy="4572000"/>
          </a:xfrm>
        </p:spPr>
        <p:txBody>
          <a:bodyPr>
            <a:noAutofit/>
          </a:bodyPr>
          <a:lstStyle/>
          <a:p>
            <a:pPr marL="0" indent="0">
              <a:buFont typeface="Wingdings" pitchFamily="2" charset="2"/>
              <a:buNone/>
              <a:defRPr/>
            </a:pPr>
            <a:r>
              <a:rPr lang="en-US" sz="1100" dirty="0" smtClean="0">
                <a:latin typeface="Courier New" pitchFamily="49" charset="0"/>
                <a:cs typeface="Courier New" pitchFamily="49" charset="0"/>
              </a:rPr>
              <a:t>#</a:t>
            </a:r>
            <a:r>
              <a:rPr lang="en-US" sz="1100" dirty="0">
                <a:latin typeface="Courier New" pitchFamily="49" charset="0"/>
                <a:cs typeface="Courier New" pitchFamily="49" charset="0"/>
              </a:rPr>
              <a:t>include "</a:t>
            </a:r>
            <a:r>
              <a:rPr lang="en-US" sz="1100" dirty="0" err="1">
                <a:latin typeface="Courier New" pitchFamily="49" charset="0"/>
                <a:cs typeface="Courier New" pitchFamily="49" charset="0"/>
              </a:rPr>
              <a:t>Computer.h</a:t>
            </a:r>
            <a:r>
              <a:rPr lang="en-US" sz="1100" dirty="0">
                <a:latin typeface="Courier New" pitchFamily="49" charset="0"/>
                <a:cs typeface="Courier New" pitchFamily="49" charset="0"/>
              </a:rPr>
              <a:t>"</a:t>
            </a:r>
          </a:p>
          <a:p>
            <a:pPr marL="0" indent="0">
              <a:buFont typeface="Wingdings" pitchFamily="2" charset="2"/>
              <a:buNone/>
              <a:defRPr/>
            </a:pPr>
            <a:r>
              <a:rPr lang="en-US" sz="1100" dirty="0">
                <a:latin typeface="Courier New" pitchFamily="49" charset="0"/>
                <a:cs typeface="Courier New" pitchFamily="49" charset="0"/>
              </a:rPr>
              <a:t>#include &lt;</a:t>
            </a:r>
            <a:r>
              <a:rPr lang="en-US" sz="1100" dirty="0" err="1">
                <a:latin typeface="Courier New" pitchFamily="49" charset="0"/>
                <a:cs typeface="Courier New" pitchFamily="49" charset="0"/>
              </a:rPr>
              <a:t>sstream</a:t>
            </a:r>
            <a:r>
              <a:rPr lang="en-US" sz="1100" dirty="0">
                <a:latin typeface="Courier New" pitchFamily="49" charset="0"/>
                <a:cs typeface="Courier New" pitchFamily="49" charset="0"/>
              </a:rPr>
              <a:t>&gt;</a:t>
            </a:r>
          </a:p>
          <a:p>
            <a:pPr marL="0" indent="0">
              <a:buFont typeface="Wingdings" pitchFamily="2" charset="2"/>
              <a:buNone/>
              <a:defRPr/>
            </a:pPr>
            <a:r>
              <a:rPr lang="en-US" sz="1100" dirty="0">
                <a:latin typeface="Courier New" pitchFamily="49" charset="0"/>
                <a:cs typeface="Courier New" pitchFamily="49" charset="0"/>
              </a:rPr>
              <a:t>using </a:t>
            </a:r>
            <a:r>
              <a:rPr lang="en-US" sz="1100" dirty="0" err="1">
                <a:latin typeface="Courier New" pitchFamily="49" charset="0"/>
                <a:cs typeface="Courier New" pitchFamily="49" charset="0"/>
              </a:rPr>
              <a:t>std</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ostringstream</a:t>
            </a:r>
            <a:r>
              <a:rPr lang="en-US" sz="1100" dirty="0">
                <a:latin typeface="Courier New" pitchFamily="49" charset="0"/>
                <a:cs typeface="Courier New" pitchFamily="49" charset="0"/>
              </a:rPr>
              <a:t>;</a:t>
            </a:r>
          </a:p>
          <a:p>
            <a:pPr marL="0" indent="0">
              <a:buFont typeface="Wingdings" pitchFamily="2" charset="2"/>
              <a:buNone/>
              <a:defRPr/>
            </a:pPr>
            <a:r>
              <a:rPr lang="en-US" sz="1100" dirty="0">
                <a:latin typeface="Courier New" pitchFamily="49" charset="0"/>
                <a:cs typeface="Courier New" pitchFamily="49" charset="0"/>
              </a:rPr>
              <a:t>using </a:t>
            </a:r>
            <a:r>
              <a:rPr lang="en-US" sz="1100" dirty="0" err="1">
                <a:latin typeface="Courier New" pitchFamily="49" charset="0"/>
                <a:cs typeface="Courier New" pitchFamily="49" charset="0"/>
              </a:rPr>
              <a:t>std</a:t>
            </a:r>
            <a:r>
              <a:rPr lang="en-US" sz="1100" dirty="0">
                <a:latin typeface="Courier New" pitchFamily="49" charset="0"/>
                <a:cs typeface="Courier New" pitchFamily="49" charset="0"/>
              </a:rPr>
              <a:t>::string;</a:t>
            </a:r>
          </a:p>
          <a:p>
            <a:pPr marL="0" indent="0">
              <a:buFont typeface="Wingdings" pitchFamily="2" charset="2"/>
              <a:buNone/>
              <a:defRPr/>
            </a:pPr>
            <a:r>
              <a:rPr lang="en-US" sz="1100" dirty="0">
                <a:latin typeface="Courier New" pitchFamily="49" charset="0"/>
                <a:cs typeface="Courier New" pitchFamily="49" charset="0"/>
              </a:rPr>
              <a:t>string Computer::</a:t>
            </a:r>
            <a:r>
              <a:rPr lang="en-US" sz="1100" dirty="0" err="1">
                <a:latin typeface="Courier New" pitchFamily="49" charset="0"/>
                <a:cs typeface="Courier New" pitchFamily="49" charset="0"/>
              </a:rPr>
              <a:t>to_string</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const</a:t>
            </a:r>
            <a:r>
              <a:rPr lang="en-US" sz="1100" dirty="0">
                <a:latin typeface="Courier New" pitchFamily="49" charset="0"/>
                <a:cs typeface="Courier New" pitchFamily="49" charset="0"/>
              </a:rPr>
              <a:t> {</a:t>
            </a:r>
          </a:p>
          <a:p>
            <a:pPr marL="228600" indent="0">
              <a:buFont typeface="Wingdings" pitchFamily="2" charset="2"/>
              <a:buNone/>
              <a:defRPr/>
            </a:pPr>
            <a:r>
              <a:rPr lang="en-US" sz="1100" dirty="0" err="1">
                <a:latin typeface="Courier New" pitchFamily="49" charset="0"/>
                <a:cs typeface="Courier New" pitchFamily="49" charset="0"/>
              </a:rPr>
              <a:t>ostringstream</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sb</a:t>
            </a:r>
            <a:r>
              <a:rPr lang="en-US" sz="1100" dirty="0">
                <a:latin typeface="Courier New" pitchFamily="49" charset="0"/>
                <a:cs typeface="Courier New" pitchFamily="49" charset="0"/>
              </a:rPr>
              <a:t>;</a:t>
            </a:r>
          </a:p>
          <a:p>
            <a:pPr marL="228600" indent="0">
              <a:buFont typeface="Wingdings" pitchFamily="2" charset="2"/>
              <a:buNone/>
              <a:defRPr/>
            </a:pPr>
            <a:r>
              <a:rPr lang="en-US" sz="1100" dirty="0" err="1">
                <a:latin typeface="Courier New" pitchFamily="49" charset="0"/>
                <a:cs typeface="Courier New" pitchFamily="49" charset="0"/>
              </a:rPr>
              <a:t>sb</a:t>
            </a:r>
            <a:r>
              <a:rPr lang="en-US" sz="1100" dirty="0">
                <a:latin typeface="Courier New" pitchFamily="49" charset="0"/>
                <a:cs typeface="Courier New" pitchFamily="49" charset="0"/>
              </a:rPr>
              <a:t> &lt;&lt; "Manufacturer: " &lt;&lt; manufacturer</a:t>
            </a:r>
          </a:p>
          <a:p>
            <a:pPr marL="457200" indent="0">
              <a:buFont typeface="Wingdings" pitchFamily="2" charset="2"/>
              <a:buNone/>
              <a:defRPr/>
            </a:pPr>
            <a:r>
              <a:rPr lang="en-US" sz="1100" dirty="0">
                <a:latin typeface="Courier New" pitchFamily="49" charset="0"/>
                <a:cs typeface="Courier New" pitchFamily="49" charset="0"/>
              </a:rPr>
              <a:t>&lt;&lt; "\</a:t>
            </a:r>
            <a:r>
              <a:rPr lang="en-US" sz="1100" dirty="0" err="1">
                <a:latin typeface="Courier New" pitchFamily="49" charset="0"/>
                <a:cs typeface="Courier New" pitchFamily="49" charset="0"/>
              </a:rPr>
              <a:t>nCPU</a:t>
            </a:r>
            <a:r>
              <a:rPr lang="en-US" sz="1100" dirty="0">
                <a:latin typeface="Courier New" pitchFamily="49" charset="0"/>
                <a:cs typeface="Courier New" pitchFamily="49" charset="0"/>
              </a:rPr>
              <a:t>: " &lt;&lt; processor</a:t>
            </a:r>
          </a:p>
          <a:p>
            <a:pPr marL="457200" indent="0">
              <a:buFont typeface="Wingdings" pitchFamily="2" charset="2"/>
              <a:buNone/>
              <a:defRPr/>
            </a:pPr>
            <a:r>
              <a:rPr lang="en-US" sz="1100" dirty="0">
                <a:latin typeface="Courier New" pitchFamily="49" charset="0"/>
                <a:cs typeface="Courier New" pitchFamily="49" charset="0"/>
              </a:rPr>
              <a:t>&lt;&lt; "\</a:t>
            </a:r>
            <a:r>
              <a:rPr lang="en-US" sz="1100" dirty="0" err="1">
                <a:latin typeface="Courier New" pitchFamily="49" charset="0"/>
                <a:cs typeface="Courier New" pitchFamily="49" charset="0"/>
              </a:rPr>
              <a:t>nRAM</a:t>
            </a:r>
            <a:r>
              <a:rPr lang="en-US" sz="1100" dirty="0">
                <a:latin typeface="Courier New" pitchFamily="49" charset="0"/>
                <a:cs typeface="Courier New" pitchFamily="49" charset="0"/>
              </a:rPr>
              <a:t>: " &lt;&lt; </a:t>
            </a:r>
            <a:r>
              <a:rPr lang="en-US" sz="1100" dirty="0" err="1">
                <a:latin typeface="Courier New" pitchFamily="49" charset="0"/>
                <a:cs typeface="Courier New" pitchFamily="49" charset="0"/>
              </a:rPr>
              <a:t>ram_size</a:t>
            </a:r>
            <a:r>
              <a:rPr lang="en-US" sz="1100" dirty="0">
                <a:latin typeface="Courier New" pitchFamily="49" charset="0"/>
                <a:cs typeface="Courier New" pitchFamily="49" charset="0"/>
              </a:rPr>
              <a:t> &lt;&lt; " megabytes"</a:t>
            </a:r>
          </a:p>
          <a:p>
            <a:pPr marL="457200" indent="0">
              <a:buFont typeface="Wingdings" pitchFamily="2" charset="2"/>
              <a:buNone/>
              <a:defRPr/>
            </a:pPr>
            <a:r>
              <a:rPr lang="en-US" sz="1100" dirty="0">
                <a:latin typeface="Courier New" pitchFamily="49" charset="0"/>
                <a:cs typeface="Courier New" pitchFamily="49" charset="0"/>
              </a:rPr>
              <a:t>&lt;&lt; "\</a:t>
            </a:r>
            <a:r>
              <a:rPr lang="en-US" sz="1100" dirty="0" err="1">
                <a:latin typeface="Courier New" pitchFamily="49" charset="0"/>
                <a:cs typeface="Courier New" pitchFamily="49" charset="0"/>
              </a:rPr>
              <a:t>nDisk</a:t>
            </a:r>
            <a:r>
              <a:rPr lang="en-US" sz="1100" dirty="0">
                <a:latin typeface="Courier New" pitchFamily="49" charset="0"/>
                <a:cs typeface="Courier New" pitchFamily="49" charset="0"/>
              </a:rPr>
              <a:t>: " &lt;&lt; </a:t>
            </a:r>
            <a:r>
              <a:rPr lang="en-US" sz="1100" dirty="0" err="1">
                <a:latin typeface="Courier New" pitchFamily="49" charset="0"/>
                <a:cs typeface="Courier New" pitchFamily="49" charset="0"/>
              </a:rPr>
              <a:t>disk_size</a:t>
            </a:r>
            <a:r>
              <a:rPr lang="en-US" sz="1100" dirty="0">
                <a:latin typeface="Courier New" pitchFamily="49" charset="0"/>
                <a:cs typeface="Courier New" pitchFamily="49" charset="0"/>
              </a:rPr>
              <a:t> &lt;&lt; " gigabytes";</a:t>
            </a:r>
          </a:p>
          <a:p>
            <a:pPr marL="228600" indent="0">
              <a:buFont typeface="Wingdings" pitchFamily="2" charset="2"/>
              <a:buNone/>
              <a:defRPr/>
            </a:pPr>
            <a:r>
              <a:rPr lang="en-US" sz="1100" dirty="0">
                <a:latin typeface="Courier New" pitchFamily="49" charset="0"/>
                <a:cs typeface="Courier New" pitchFamily="49" charset="0"/>
              </a:rPr>
              <a:t>return </a:t>
            </a:r>
            <a:r>
              <a:rPr lang="en-US" sz="1100" dirty="0" err="1">
                <a:latin typeface="Courier New" pitchFamily="49" charset="0"/>
                <a:cs typeface="Courier New" pitchFamily="49" charset="0"/>
              </a:rPr>
              <a:t>sb.str</a:t>
            </a:r>
            <a:r>
              <a:rPr lang="en-US" sz="1100" dirty="0">
                <a:latin typeface="Courier New" pitchFamily="49" charset="0"/>
                <a:cs typeface="Courier New" pitchFamily="49" charset="0"/>
              </a:rPr>
              <a:t>();</a:t>
            </a:r>
          </a:p>
          <a:p>
            <a:pPr marL="0" indent="0">
              <a:buFont typeface="Wingdings" pitchFamily="2" charset="2"/>
              <a:buNone/>
              <a:defRPr/>
            </a:pPr>
            <a:r>
              <a:rPr lang="en-US" sz="1100" dirty="0">
                <a:latin typeface="Courier New" pitchFamily="49" charset="0"/>
                <a:cs typeface="Courier New" pitchFamily="49" charset="0"/>
              </a:rPr>
              <a:t>}</a:t>
            </a:r>
          </a:p>
        </p:txBody>
      </p:sp>
      <p:sp>
        <p:nvSpPr>
          <p:cNvPr id="8" name="Text Placeholder 7"/>
          <p:cNvSpPr>
            <a:spLocks noGrp="1"/>
          </p:cNvSpPr>
          <p:nvPr>
            <p:ph type="body" sz="quarter" idx="1"/>
          </p:nvPr>
        </p:nvSpPr>
        <p:spPr>
          <a:xfrm>
            <a:off x="609600" y="1752600"/>
            <a:ext cx="3886200" cy="304800"/>
          </a:xfrm>
        </p:spPr>
        <p:txBody>
          <a:bodyPr>
            <a:normAutofit fontScale="85000" lnSpcReduction="20000"/>
          </a:bodyPr>
          <a:lstStyle/>
          <a:p>
            <a:pPr>
              <a:defRPr/>
            </a:pPr>
            <a:r>
              <a:rPr lang="en-US" dirty="0" err="1" smtClean="0">
                <a:latin typeface="Courier New" pitchFamily="49" charset="0"/>
                <a:cs typeface="Courier New" pitchFamily="49" charset="0"/>
              </a:rPr>
              <a:t>Computer.h</a:t>
            </a:r>
            <a:endParaRPr lang="en-US" dirty="0">
              <a:latin typeface="Courier New" pitchFamily="49" charset="0"/>
              <a:cs typeface="Courier New" pitchFamily="49" charset="0"/>
            </a:endParaRPr>
          </a:p>
        </p:txBody>
      </p:sp>
      <p:sp>
        <p:nvSpPr>
          <p:cNvPr id="9" name="Text Placeholder 8"/>
          <p:cNvSpPr>
            <a:spLocks noGrp="1"/>
          </p:cNvSpPr>
          <p:nvPr>
            <p:ph type="body" sz="quarter" idx="3"/>
          </p:nvPr>
        </p:nvSpPr>
        <p:spPr>
          <a:xfrm>
            <a:off x="4800600" y="1752600"/>
            <a:ext cx="3886200" cy="304800"/>
          </a:xfrm>
        </p:spPr>
        <p:txBody>
          <a:bodyPr>
            <a:normAutofit fontScale="85000" lnSpcReduction="20000"/>
          </a:bodyPr>
          <a:lstStyle/>
          <a:p>
            <a:pPr>
              <a:defRPr/>
            </a:pPr>
            <a:r>
              <a:rPr lang="en-US" dirty="0" smtClean="0">
                <a:latin typeface="Courier New" pitchFamily="49" charset="0"/>
                <a:cs typeface="Courier New" pitchFamily="49" charset="0"/>
              </a:rPr>
              <a:t>Computer.cpp</a:t>
            </a:r>
            <a:endParaRPr lang="en-US" dirty="0">
              <a:latin typeface="Courier New" pitchFamily="49" charset="0"/>
              <a:cs typeface="Courier New" pitchFamily="49" charset="0"/>
            </a:endParaRPr>
          </a:p>
        </p:txBody>
      </p:sp>
      <p:sp>
        <p:nvSpPr>
          <p:cNvPr id="2" name="Line Callout 1 1"/>
          <p:cNvSpPr/>
          <p:nvPr/>
        </p:nvSpPr>
        <p:spPr>
          <a:xfrm>
            <a:off x="4495800" y="2362200"/>
            <a:ext cx="3124200" cy="2057400"/>
          </a:xfrm>
          <a:prstGeom prst="borderCallout1">
            <a:avLst>
              <a:gd name="adj1" fmla="val 18750"/>
              <a:gd name="adj2" fmla="val -8333"/>
              <a:gd name="adj3" fmla="val 42747"/>
              <a:gd name="adj4" fmla="val -8467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rgbClr val="FFFFFF"/>
                </a:solidFill>
                <a:cs typeface="Arial" charset="0"/>
              </a:rPr>
              <a:t>We refer to the standard </a:t>
            </a:r>
            <a:r>
              <a:rPr lang="en-US" sz="1600">
                <a:solidFill>
                  <a:srgbClr val="FFFFFF"/>
                </a:solidFill>
                <a:latin typeface="Courier New" pitchFamily="49" charset="0"/>
                <a:cs typeface="Courier New" pitchFamily="49" charset="0"/>
              </a:rPr>
              <a:t>string</a:t>
            </a:r>
            <a:r>
              <a:rPr lang="en-US">
                <a:solidFill>
                  <a:srgbClr val="FFFFFF"/>
                </a:solidFill>
                <a:cs typeface="Arial" charset="0"/>
              </a:rPr>
              <a:t> class using the fully qualified name</a:t>
            </a:r>
          </a:p>
          <a:p>
            <a:pPr>
              <a:defRPr/>
            </a:pPr>
            <a:r>
              <a:rPr lang="en-US" sz="1600">
                <a:solidFill>
                  <a:srgbClr val="FFFFFF"/>
                </a:solidFill>
                <a:latin typeface="Courier New" pitchFamily="49" charset="0"/>
                <a:cs typeface="Courier New" pitchFamily="49" charset="0"/>
              </a:rPr>
              <a:t>std::string </a:t>
            </a:r>
            <a:r>
              <a:rPr lang="en-US">
                <a:solidFill>
                  <a:srgbClr val="FFFFFF"/>
                </a:solidFill>
                <a:cs typeface="Arial" charset="0"/>
              </a:rPr>
              <a:t>in file </a:t>
            </a:r>
            <a:r>
              <a:rPr lang="en-US" sz="1600">
                <a:solidFill>
                  <a:srgbClr val="FFFFFF"/>
                </a:solidFill>
                <a:latin typeface="Courier New" pitchFamily="49" charset="0"/>
                <a:cs typeface="Courier New" pitchFamily="49" charset="0"/>
              </a:rPr>
              <a:t>Computer.h</a:t>
            </a:r>
            <a:endParaRPr lang="en-US">
              <a:solidFill>
                <a:srgbClr val="FFFFFF"/>
              </a:solidFill>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p:txBody>
          <a:bodyPr/>
          <a:lstStyle/>
          <a:p>
            <a:r>
              <a:rPr lang="en-US" b="1" smtClean="0"/>
              <a:t>Class </a:t>
            </a:r>
            <a:r>
              <a:rPr lang="en-US" sz="4000" b="1" smtClean="0">
                <a:latin typeface="Courier New" pitchFamily="49" charset="0"/>
                <a:cs typeface="Courier New" pitchFamily="49" charset="0"/>
              </a:rPr>
              <a:t>Computer</a:t>
            </a:r>
          </a:p>
        </p:txBody>
      </p:sp>
      <p:sp>
        <p:nvSpPr>
          <p:cNvPr id="5" name="Content Placeholder 4"/>
          <p:cNvSpPr>
            <a:spLocks noGrp="1"/>
          </p:cNvSpPr>
          <p:nvPr>
            <p:ph sz="quarter" idx="2"/>
          </p:nvPr>
        </p:nvSpPr>
        <p:spPr>
          <a:xfrm>
            <a:off x="609600" y="2057400"/>
            <a:ext cx="4114800" cy="4724400"/>
          </a:xfrm>
        </p:spPr>
        <p:txBody>
          <a:bodyPr>
            <a:noAutofit/>
          </a:bodyPr>
          <a:lstStyle/>
          <a:p>
            <a:pPr marL="0" indent="0">
              <a:buFont typeface="Wingdings" pitchFamily="2" charset="2"/>
              <a:buNone/>
              <a:defRPr/>
            </a:pP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ifndef</a:t>
            </a:r>
            <a:r>
              <a:rPr lang="en-US" sz="900" dirty="0">
                <a:latin typeface="Courier New" pitchFamily="49" charset="0"/>
                <a:cs typeface="Courier New" pitchFamily="49" charset="0"/>
              </a:rPr>
              <a:t> COMPUTER_H_</a:t>
            </a:r>
          </a:p>
          <a:p>
            <a:pPr marL="0" indent="0">
              <a:buFont typeface="Wingdings" pitchFamily="2" charset="2"/>
              <a:buNone/>
              <a:defRPr/>
            </a:pPr>
            <a:r>
              <a:rPr lang="en-US" sz="900" dirty="0">
                <a:latin typeface="Courier New" pitchFamily="49" charset="0"/>
                <a:cs typeface="Courier New" pitchFamily="49" charset="0"/>
              </a:rPr>
              <a:t>#define COMPUTER_H</a:t>
            </a:r>
            <a:r>
              <a:rPr lang="en-US" sz="900" dirty="0" smtClean="0">
                <a:latin typeface="Courier New" pitchFamily="49" charset="0"/>
                <a:cs typeface="Courier New" pitchFamily="49" charset="0"/>
              </a:rPr>
              <a:t>_</a:t>
            </a:r>
          </a:p>
          <a:p>
            <a:pPr marL="0" indent="0">
              <a:buFont typeface="Wingdings" pitchFamily="2" charset="2"/>
              <a:buNone/>
              <a:defRPr/>
            </a:pPr>
            <a:r>
              <a:rPr lang="en-US" sz="900" dirty="0" smtClean="0">
                <a:latin typeface="Courier New" pitchFamily="49" charset="0"/>
                <a:cs typeface="Courier New" pitchFamily="49" charset="0"/>
              </a:rPr>
              <a:t>#</a:t>
            </a:r>
            <a:r>
              <a:rPr lang="en-US" sz="900" dirty="0">
                <a:latin typeface="Courier New" pitchFamily="49" charset="0"/>
                <a:cs typeface="Courier New" pitchFamily="49" charset="0"/>
              </a:rPr>
              <a:t>include &lt;string&gt;</a:t>
            </a:r>
          </a:p>
          <a:p>
            <a:pPr marL="0" indent="0">
              <a:buFont typeface="Wingdings" pitchFamily="2" charset="2"/>
              <a:buNone/>
              <a:defRPr/>
            </a:pPr>
            <a:r>
              <a:rPr lang="en-US" sz="900" dirty="0" smtClean="0">
                <a:latin typeface="Courier New" pitchFamily="49" charset="0"/>
                <a:cs typeface="Courier New" pitchFamily="49" charset="0"/>
              </a:rPr>
              <a:t>class </a:t>
            </a:r>
            <a:r>
              <a:rPr lang="en-US" sz="900" dirty="0">
                <a:latin typeface="Courier New" pitchFamily="49" charset="0"/>
                <a:cs typeface="Courier New" pitchFamily="49" charset="0"/>
              </a:rPr>
              <a:t>Computer {</a:t>
            </a:r>
          </a:p>
          <a:p>
            <a:pPr marL="228600" indent="0">
              <a:buFont typeface="Wingdings" pitchFamily="2" charset="2"/>
              <a:buNone/>
              <a:defRPr/>
            </a:pPr>
            <a:r>
              <a:rPr lang="en-US" sz="900" dirty="0" smtClean="0">
                <a:latin typeface="Courier New" pitchFamily="49" charset="0"/>
                <a:cs typeface="Courier New" pitchFamily="49" charset="0"/>
              </a:rPr>
              <a:t>private</a:t>
            </a:r>
            <a:r>
              <a:rPr lang="en-US" sz="900" dirty="0">
                <a:latin typeface="Courier New" pitchFamily="49" charset="0"/>
                <a:cs typeface="Courier New" pitchFamily="49" charset="0"/>
              </a:rPr>
              <a:t>:</a:t>
            </a:r>
          </a:p>
          <a:p>
            <a:pPr marL="457200" indent="0">
              <a:buFont typeface="Wingdings" pitchFamily="2" charset="2"/>
              <a:buNone/>
              <a:defRPr/>
            </a:pPr>
            <a:r>
              <a:rPr lang="en-US" sz="900" dirty="0" err="1">
                <a:latin typeface="Courier New" pitchFamily="49" charset="0"/>
                <a:cs typeface="Courier New" pitchFamily="49" charset="0"/>
              </a:rPr>
              <a:t>std</a:t>
            </a:r>
            <a:r>
              <a:rPr lang="en-US" sz="900" dirty="0">
                <a:latin typeface="Courier New" pitchFamily="49" charset="0"/>
                <a:cs typeface="Courier New" pitchFamily="49" charset="0"/>
              </a:rPr>
              <a:t>::string manufacturer;</a:t>
            </a:r>
          </a:p>
          <a:p>
            <a:pPr marL="457200" indent="0">
              <a:buFont typeface="Wingdings" pitchFamily="2" charset="2"/>
              <a:buNone/>
              <a:defRPr/>
            </a:pPr>
            <a:r>
              <a:rPr lang="en-US" sz="900" dirty="0" err="1">
                <a:latin typeface="Courier New" pitchFamily="49" charset="0"/>
                <a:cs typeface="Courier New" pitchFamily="49" charset="0"/>
              </a:rPr>
              <a:t>std</a:t>
            </a:r>
            <a:r>
              <a:rPr lang="en-US" sz="900" dirty="0">
                <a:latin typeface="Courier New" pitchFamily="49" charset="0"/>
                <a:cs typeface="Courier New" pitchFamily="49" charset="0"/>
              </a:rPr>
              <a:t>::string processor;</a:t>
            </a:r>
          </a:p>
          <a:p>
            <a:pPr marL="4572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ram_size</a:t>
            </a:r>
            <a:r>
              <a:rPr lang="en-US" sz="900" dirty="0">
                <a:latin typeface="Courier New" pitchFamily="49" charset="0"/>
                <a:cs typeface="Courier New" pitchFamily="49" charset="0"/>
              </a:rPr>
              <a:t>;</a:t>
            </a:r>
          </a:p>
          <a:p>
            <a:pPr marL="4572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a:t>
            </a:r>
            <a:r>
              <a:rPr lang="en-US" sz="900" dirty="0" err="1" smtClean="0">
                <a:latin typeface="Courier New" pitchFamily="49" charset="0"/>
                <a:cs typeface="Courier New" pitchFamily="49" charset="0"/>
              </a:rPr>
              <a:t>disk_size</a:t>
            </a:r>
            <a:r>
              <a:rPr lang="en-US" sz="900" dirty="0" smtClean="0">
                <a:latin typeface="Courier New" pitchFamily="49" charset="0"/>
                <a:cs typeface="Courier New" pitchFamily="49" charset="0"/>
              </a:rPr>
              <a:t>;</a:t>
            </a:r>
          </a:p>
          <a:p>
            <a:pPr marL="228600" indent="0">
              <a:buFont typeface="Wingdings" pitchFamily="2" charset="2"/>
              <a:buNone/>
              <a:defRPr/>
            </a:pPr>
            <a:r>
              <a:rPr lang="en-US" sz="900" dirty="0">
                <a:latin typeface="Courier New" pitchFamily="49" charset="0"/>
                <a:cs typeface="Courier New" pitchFamily="49" charset="0"/>
              </a:rPr>
              <a:t>public:</a:t>
            </a:r>
          </a:p>
          <a:p>
            <a:pPr marL="457200" indent="0">
              <a:buFont typeface="Wingdings" pitchFamily="2" charset="2"/>
              <a:buNone/>
              <a:defRPr/>
            </a:pPr>
            <a:r>
              <a:rPr lang="en-US" sz="900" dirty="0" smtClean="0">
                <a:latin typeface="Courier New" pitchFamily="49" charset="0"/>
                <a:cs typeface="Courier New" pitchFamily="49" charset="0"/>
              </a:rPr>
              <a:t>Computer(</a:t>
            </a:r>
            <a:r>
              <a:rPr lang="en-US" sz="900" dirty="0" err="1" smtClean="0">
                <a:latin typeface="Courier New" pitchFamily="49" charset="0"/>
                <a:cs typeface="Courier New" pitchFamily="49" charset="0"/>
              </a:rPr>
              <a:t>const</a:t>
            </a:r>
            <a:r>
              <a:rPr lang="en-US" sz="900" dirty="0" smtClean="0">
                <a:latin typeface="Courier New" pitchFamily="49" charset="0"/>
                <a:cs typeface="Courier New" pitchFamily="49" charset="0"/>
              </a:rPr>
              <a:t> </a:t>
            </a:r>
            <a:r>
              <a:rPr lang="en-US" sz="900" dirty="0" err="1">
                <a:latin typeface="Courier New" pitchFamily="49" charset="0"/>
                <a:cs typeface="Courier New" pitchFamily="49" charset="0"/>
              </a:rPr>
              <a:t>std</a:t>
            </a:r>
            <a:r>
              <a:rPr lang="en-US" sz="900" dirty="0">
                <a:latin typeface="Courier New" pitchFamily="49" charset="0"/>
                <a:cs typeface="Courier New" pitchFamily="49" charset="0"/>
              </a:rPr>
              <a:t>::string&amp; man</a:t>
            </a:r>
            <a:r>
              <a:rPr lang="en-US" sz="900" dirty="0" smtClean="0">
                <a:latin typeface="Courier New" pitchFamily="49" charset="0"/>
                <a:cs typeface="Courier New" pitchFamily="49" charset="0"/>
              </a:rPr>
              <a:t>, </a:t>
            </a:r>
          </a:p>
          <a:p>
            <a:pPr marL="1092200" indent="0">
              <a:buFont typeface="Wingdings" pitchFamily="2" charset="2"/>
              <a:buNone/>
              <a:defRPr/>
            </a:pPr>
            <a:r>
              <a:rPr lang="en-US" sz="900" dirty="0" err="1" smtClean="0">
                <a:latin typeface="Courier New" pitchFamily="49" charset="0"/>
                <a:cs typeface="Courier New" pitchFamily="49" charset="0"/>
              </a:rPr>
              <a:t>const</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std</a:t>
            </a:r>
            <a:r>
              <a:rPr lang="en-US" sz="900" dirty="0" smtClean="0">
                <a:latin typeface="Courier New" pitchFamily="49" charset="0"/>
                <a:cs typeface="Courier New" pitchFamily="49" charset="0"/>
              </a:rPr>
              <a:t>::string </a:t>
            </a:r>
            <a:r>
              <a:rPr lang="en-US" sz="900" dirty="0" err="1" smtClean="0">
                <a:latin typeface="Courier New" pitchFamily="49" charset="0"/>
                <a:cs typeface="Courier New" pitchFamily="49" charset="0"/>
              </a:rPr>
              <a:t>proc</a:t>
            </a:r>
            <a:r>
              <a:rPr lang="en-US" sz="900" dirty="0" smtClean="0">
                <a:latin typeface="Courier New" pitchFamily="49" charset="0"/>
                <a:cs typeface="Courier New" pitchFamily="49" charset="0"/>
              </a:rPr>
              <a:t>, </a:t>
            </a:r>
          </a:p>
          <a:p>
            <a:pPr marL="1092200" indent="0">
              <a:buFont typeface="Wingdings" pitchFamily="2" charset="2"/>
              <a:buNone/>
              <a:defRPr/>
            </a:pPr>
            <a:r>
              <a:rPr lang="en-US" sz="900" dirty="0" err="1" smtClean="0">
                <a:latin typeface="Courier New" pitchFamily="49" charset="0"/>
                <a:cs typeface="Courier New" pitchFamily="49" charset="0"/>
              </a:rPr>
              <a:t>int</a:t>
            </a:r>
            <a:r>
              <a:rPr lang="en-US" sz="900" dirty="0" smtClean="0">
                <a:latin typeface="Courier New" pitchFamily="49" charset="0"/>
                <a:cs typeface="Courier New" pitchFamily="49" charset="0"/>
              </a:rPr>
              <a:t> ram, </a:t>
            </a:r>
            <a:r>
              <a:rPr lang="en-US" sz="900" dirty="0" err="1" smtClean="0">
                <a:latin typeface="Courier New" pitchFamily="49" charset="0"/>
                <a:cs typeface="Courier New" pitchFamily="49" charset="0"/>
              </a:rPr>
              <a:t>int</a:t>
            </a:r>
            <a:r>
              <a:rPr lang="en-US" sz="900" dirty="0" smtClean="0">
                <a:latin typeface="Courier New" pitchFamily="49" charset="0"/>
                <a:cs typeface="Courier New" pitchFamily="49" charset="0"/>
              </a:rPr>
              <a:t> disk) :</a:t>
            </a:r>
          </a:p>
          <a:p>
            <a:pPr marL="685800" indent="0">
              <a:buFont typeface="Wingdings" pitchFamily="2" charset="2"/>
              <a:buNone/>
              <a:defRPr/>
            </a:pPr>
            <a:r>
              <a:rPr lang="en-US" sz="900" dirty="0" smtClean="0">
                <a:latin typeface="Courier New" pitchFamily="49" charset="0"/>
                <a:cs typeface="Courier New" pitchFamily="49" charset="0"/>
              </a:rPr>
              <a:t>manufacturer(man</a:t>
            </a:r>
            <a:r>
              <a:rPr lang="en-US" sz="900" dirty="0">
                <a:latin typeface="Courier New" pitchFamily="49" charset="0"/>
                <a:cs typeface="Courier New" pitchFamily="49" charset="0"/>
              </a:rPr>
              <a:t>), processor(</a:t>
            </a:r>
            <a:r>
              <a:rPr lang="en-US" sz="900" dirty="0" err="1">
                <a:latin typeface="Courier New" pitchFamily="49" charset="0"/>
                <a:cs typeface="Courier New" pitchFamily="49" charset="0"/>
              </a:rPr>
              <a:t>proc</a:t>
            </a:r>
            <a:r>
              <a:rPr lang="en-US" sz="900" dirty="0">
                <a:latin typeface="Courier New" pitchFamily="49" charset="0"/>
                <a:cs typeface="Courier New" pitchFamily="49" charset="0"/>
              </a:rPr>
              <a:t>),</a:t>
            </a:r>
          </a:p>
          <a:p>
            <a:pPr marL="685800" indent="0">
              <a:buFont typeface="Wingdings" pitchFamily="2" charset="2"/>
              <a:buNone/>
              <a:defRPr/>
            </a:pPr>
            <a:r>
              <a:rPr lang="en-US" sz="900" dirty="0" err="1">
                <a:latin typeface="Courier New" pitchFamily="49" charset="0"/>
                <a:cs typeface="Courier New" pitchFamily="49" charset="0"/>
              </a:rPr>
              <a:t>ram_size</a:t>
            </a:r>
            <a:r>
              <a:rPr lang="en-US" sz="900" dirty="0">
                <a:latin typeface="Courier New" pitchFamily="49" charset="0"/>
                <a:cs typeface="Courier New" pitchFamily="49" charset="0"/>
              </a:rPr>
              <a:t>(ram), </a:t>
            </a:r>
            <a:r>
              <a:rPr lang="en-US" sz="900" dirty="0" err="1">
                <a:latin typeface="Courier New" pitchFamily="49" charset="0"/>
                <a:cs typeface="Courier New" pitchFamily="49" charset="0"/>
              </a:rPr>
              <a:t>disk_size</a:t>
            </a:r>
            <a:r>
              <a:rPr lang="en-US" sz="900" dirty="0">
                <a:latin typeface="Courier New" pitchFamily="49" charset="0"/>
                <a:cs typeface="Courier New" pitchFamily="49" charset="0"/>
              </a:rPr>
              <a:t>(disk) {}</a:t>
            </a:r>
          </a:p>
          <a:p>
            <a:pPr marL="4572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get_ram_size</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const</a:t>
            </a:r>
            <a:r>
              <a:rPr lang="en-US" sz="900" dirty="0">
                <a:latin typeface="Courier New" pitchFamily="49" charset="0"/>
                <a:cs typeface="Courier New" pitchFamily="49" charset="0"/>
              </a:rPr>
              <a:t> { return </a:t>
            </a:r>
            <a:r>
              <a:rPr lang="en-US" sz="900" dirty="0" err="1">
                <a:latin typeface="Courier New" pitchFamily="49" charset="0"/>
                <a:cs typeface="Courier New" pitchFamily="49" charset="0"/>
              </a:rPr>
              <a:t>ram_size</a:t>
            </a:r>
            <a:r>
              <a:rPr lang="en-US" sz="900" dirty="0">
                <a:latin typeface="Courier New" pitchFamily="49" charset="0"/>
                <a:cs typeface="Courier New" pitchFamily="49" charset="0"/>
              </a:rPr>
              <a:t>; }</a:t>
            </a:r>
          </a:p>
          <a:p>
            <a:pPr marL="4572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get_disk_size</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const</a:t>
            </a:r>
            <a:r>
              <a:rPr lang="en-US" sz="900" dirty="0">
                <a:latin typeface="Courier New" pitchFamily="49" charset="0"/>
                <a:cs typeface="Courier New" pitchFamily="49" charset="0"/>
              </a:rPr>
              <a:t> { return </a:t>
            </a:r>
            <a:r>
              <a:rPr lang="en-US" sz="900" dirty="0" err="1">
                <a:latin typeface="Courier New" pitchFamily="49" charset="0"/>
                <a:cs typeface="Courier New" pitchFamily="49" charset="0"/>
              </a:rPr>
              <a:t>disk_size</a:t>
            </a:r>
            <a:r>
              <a:rPr lang="en-US" sz="900" dirty="0">
                <a:latin typeface="Courier New" pitchFamily="49" charset="0"/>
                <a:cs typeface="Courier New" pitchFamily="49" charset="0"/>
              </a:rPr>
              <a:t>; }</a:t>
            </a:r>
          </a:p>
          <a:p>
            <a:pPr marL="457200" indent="0">
              <a:buFont typeface="Wingdings" pitchFamily="2" charset="2"/>
              <a:buNone/>
              <a:defRPr/>
            </a:pPr>
            <a:r>
              <a:rPr lang="en-US" sz="900" dirty="0" smtClean="0">
                <a:latin typeface="Courier New" pitchFamily="49" charset="0"/>
                <a:cs typeface="Courier New" pitchFamily="49" charset="0"/>
              </a:rPr>
              <a:t>// </a:t>
            </a:r>
            <a:r>
              <a:rPr lang="en-US" sz="900" dirty="0">
                <a:latin typeface="Courier New" pitchFamily="49" charset="0"/>
                <a:cs typeface="Courier New" pitchFamily="49" charset="0"/>
              </a:rPr>
              <a:t>...</a:t>
            </a:r>
          </a:p>
          <a:p>
            <a:pPr marL="457200" indent="0">
              <a:buFont typeface="Wingdings" pitchFamily="2" charset="2"/>
              <a:buNone/>
              <a:defRPr/>
            </a:pPr>
            <a:r>
              <a:rPr lang="en-US" sz="900" dirty="0" err="1">
                <a:latin typeface="Courier New" pitchFamily="49" charset="0"/>
                <a:cs typeface="Courier New" pitchFamily="49" charset="0"/>
              </a:rPr>
              <a:t>std</a:t>
            </a:r>
            <a:r>
              <a:rPr lang="en-US" sz="900" dirty="0">
                <a:latin typeface="Courier New" pitchFamily="49" charset="0"/>
                <a:cs typeface="Courier New" pitchFamily="49" charset="0"/>
              </a:rPr>
              <a:t>::string </a:t>
            </a:r>
            <a:r>
              <a:rPr lang="en-US" sz="900" dirty="0" err="1">
                <a:latin typeface="Courier New" pitchFamily="49" charset="0"/>
                <a:cs typeface="Courier New" pitchFamily="49" charset="0"/>
              </a:rPr>
              <a:t>to_string</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const</a:t>
            </a:r>
            <a:r>
              <a:rPr lang="en-US" sz="900" dirty="0">
                <a:latin typeface="Courier New" pitchFamily="49" charset="0"/>
                <a:cs typeface="Courier New" pitchFamily="49" charset="0"/>
              </a:rPr>
              <a:t>;</a:t>
            </a:r>
          </a:p>
          <a:p>
            <a:pPr marL="0" indent="0">
              <a:buFont typeface="Wingdings" pitchFamily="2" charset="2"/>
              <a:buNone/>
              <a:defRPr/>
            </a:pPr>
            <a:r>
              <a:rPr lang="en-US" sz="900" dirty="0">
                <a:latin typeface="Courier New" pitchFamily="49" charset="0"/>
                <a:cs typeface="Courier New" pitchFamily="49" charset="0"/>
              </a:rPr>
              <a:t>};</a:t>
            </a:r>
          </a:p>
          <a:p>
            <a:pPr marL="0" indent="0">
              <a:buFont typeface="Wingdings" pitchFamily="2" charset="2"/>
              <a:buNone/>
              <a:defRPr/>
            </a:pP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endif</a:t>
            </a:r>
            <a:endParaRPr lang="en-US" sz="900" dirty="0">
              <a:latin typeface="Courier New" pitchFamily="49" charset="0"/>
              <a:cs typeface="Courier New" pitchFamily="49" charset="0"/>
            </a:endParaRPr>
          </a:p>
        </p:txBody>
      </p:sp>
      <p:sp>
        <p:nvSpPr>
          <p:cNvPr id="7" name="Content Placeholder 6"/>
          <p:cNvSpPr>
            <a:spLocks noGrp="1"/>
          </p:cNvSpPr>
          <p:nvPr>
            <p:ph sz="quarter" idx="4"/>
          </p:nvPr>
        </p:nvSpPr>
        <p:spPr>
          <a:xfrm>
            <a:off x="4800600" y="2057400"/>
            <a:ext cx="4267200" cy="4572000"/>
          </a:xfrm>
        </p:spPr>
        <p:txBody>
          <a:bodyPr>
            <a:noAutofit/>
          </a:bodyPr>
          <a:lstStyle/>
          <a:p>
            <a:pPr marL="0" indent="0">
              <a:buFont typeface="Wingdings" pitchFamily="2" charset="2"/>
              <a:buNone/>
              <a:defRPr/>
            </a:pPr>
            <a:r>
              <a:rPr lang="en-US" sz="1100" dirty="0" smtClean="0">
                <a:latin typeface="Courier New" pitchFamily="49" charset="0"/>
                <a:cs typeface="Courier New" pitchFamily="49" charset="0"/>
              </a:rPr>
              <a:t>#</a:t>
            </a:r>
            <a:r>
              <a:rPr lang="en-US" sz="1100" dirty="0">
                <a:latin typeface="Courier New" pitchFamily="49" charset="0"/>
                <a:cs typeface="Courier New" pitchFamily="49" charset="0"/>
              </a:rPr>
              <a:t>include "</a:t>
            </a:r>
            <a:r>
              <a:rPr lang="en-US" sz="1100" dirty="0" err="1">
                <a:latin typeface="Courier New" pitchFamily="49" charset="0"/>
                <a:cs typeface="Courier New" pitchFamily="49" charset="0"/>
              </a:rPr>
              <a:t>Computer.h</a:t>
            </a:r>
            <a:r>
              <a:rPr lang="en-US" sz="1100" dirty="0">
                <a:latin typeface="Courier New" pitchFamily="49" charset="0"/>
                <a:cs typeface="Courier New" pitchFamily="49" charset="0"/>
              </a:rPr>
              <a:t>"</a:t>
            </a:r>
          </a:p>
          <a:p>
            <a:pPr marL="0" indent="0">
              <a:buFont typeface="Wingdings" pitchFamily="2" charset="2"/>
              <a:buNone/>
              <a:defRPr/>
            </a:pPr>
            <a:r>
              <a:rPr lang="en-US" sz="1100" dirty="0">
                <a:latin typeface="Courier New" pitchFamily="49" charset="0"/>
                <a:cs typeface="Courier New" pitchFamily="49" charset="0"/>
              </a:rPr>
              <a:t>#include &lt;</a:t>
            </a:r>
            <a:r>
              <a:rPr lang="en-US" sz="1100" dirty="0" err="1">
                <a:latin typeface="Courier New" pitchFamily="49" charset="0"/>
                <a:cs typeface="Courier New" pitchFamily="49" charset="0"/>
              </a:rPr>
              <a:t>sstream</a:t>
            </a:r>
            <a:r>
              <a:rPr lang="en-US" sz="1100" dirty="0">
                <a:latin typeface="Courier New" pitchFamily="49" charset="0"/>
                <a:cs typeface="Courier New" pitchFamily="49" charset="0"/>
              </a:rPr>
              <a:t>&gt;</a:t>
            </a:r>
          </a:p>
          <a:p>
            <a:pPr marL="0" indent="0">
              <a:buFont typeface="Wingdings" pitchFamily="2" charset="2"/>
              <a:buNone/>
              <a:defRPr/>
            </a:pPr>
            <a:r>
              <a:rPr lang="en-US" sz="1100" dirty="0">
                <a:latin typeface="Courier New" pitchFamily="49" charset="0"/>
                <a:cs typeface="Courier New" pitchFamily="49" charset="0"/>
              </a:rPr>
              <a:t>using </a:t>
            </a:r>
            <a:r>
              <a:rPr lang="en-US" sz="1100" dirty="0" err="1">
                <a:latin typeface="Courier New" pitchFamily="49" charset="0"/>
                <a:cs typeface="Courier New" pitchFamily="49" charset="0"/>
              </a:rPr>
              <a:t>std</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ostringstream</a:t>
            </a:r>
            <a:r>
              <a:rPr lang="en-US" sz="1100" dirty="0">
                <a:latin typeface="Courier New" pitchFamily="49" charset="0"/>
                <a:cs typeface="Courier New" pitchFamily="49" charset="0"/>
              </a:rPr>
              <a:t>;</a:t>
            </a:r>
          </a:p>
          <a:p>
            <a:pPr marL="0" indent="0">
              <a:buFont typeface="Wingdings" pitchFamily="2" charset="2"/>
              <a:buNone/>
              <a:defRPr/>
            </a:pPr>
            <a:r>
              <a:rPr lang="en-US" sz="1100" dirty="0">
                <a:latin typeface="Courier New" pitchFamily="49" charset="0"/>
                <a:cs typeface="Courier New" pitchFamily="49" charset="0"/>
              </a:rPr>
              <a:t>using </a:t>
            </a:r>
            <a:r>
              <a:rPr lang="en-US" sz="1100" dirty="0" err="1">
                <a:latin typeface="Courier New" pitchFamily="49" charset="0"/>
                <a:cs typeface="Courier New" pitchFamily="49" charset="0"/>
              </a:rPr>
              <a:t>std</a:t>
            </a:r>
            <a:r>
              <a:rPr lang="en-US" sz="1100" dirty="0">
                <a:latin typeface="Courier New" pitchFamily="49" charset="0"/>
                <a:cs typeface="Courier New" pitchFamily="49" charset="0"/>
              </a:rPr>
              <a:t>::string;</a:t>
            </a:r>
          </a:p>
          <a:p>
            <a:pPr marL="0" indent="0">
              <a:buFont typeface="Wingdings" pitchFamily="2" charset="2"/>
              <a:buNone/>
              <a:defRPr/>
            </a:pPr>
            <a:r>
              <a:rPr lang="en-US" sz="1100" dirty="0">
                <a:latin typeface="Courier New" pitchFamily="49" charset="0"/>
                <a:cs typeface="Courier New" pitchFamily="49" charset="0"/>
              </a:rPr>
              <a:t>string Computer::</a:t>
            </a:r>
            <a:r>
              <a:rPr lang="en-US" sz="1100" dirty="0" err="1">
                <a:latin typeface="Courier New" pitchFamily="49" charset="0"/>
                <a:cs typeface="Courier New" pitchFamily="49" charset="0"/>
              </a:rPr>
              <a:t>to_string</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const</a:t>
            </a:r>
            <a:r>
              <a:rPr lang="en-US" sz="1100" dirty="0">
                <a:latin typeface="Courier New" pitchFamily="49" charset="0"/>
                <a:cs typeface="Courier New" pitchFamily="49" charset="0"/>
              </a:rPr>
              <a:t> {</a:t>
            </a:r>
          </a:p>
          <a:p>
            <a:pPr marL="228600" indent="0">
              <a:buFont typeface="Wingdings" pitchFamily="2" charset="2"/>
              <a:buNone/>
              <a:defRPr/>
            </a:pPr>
            <a:r>
              <a:rPr lang="en-US" sz="1100" dirty="0" err="1">
                <a:latin typeface="Courier New" pitchFamily="49" charset="0"/>
                <a:cs typeface="Courier New" pitchFamily="49" charset="0"/>
              </a:rPr>
              <a:t>ostringstream</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sb</a:t>
            </a:r>
            <a:r>
              <a:rPr lang="en-US" sz="1100" dirty="0">
                <a:latin typeface="Courier New" pitchFamily="49" charset="0"/>
                <a:cs typeface="Courier New" pitchFamily="49" charset="0"/>
              </a:rPr>
              <a:t>;</a:t>
            </a:r>
          </a:p>
          <a:p>
            <a:pPr marL="228600" indent="0">
              <a:buFont typeface="Wingdings" pitchFamily="2" charset="2"/>
              <a:buNone/>
              <a:defRPr/>
            </a:pPr>
            <a:r>
              <a:rPr lang="en-US" sz="1100" dirty="0" err="1">
                <a:latin typeface="Courier New" pitchFamily="49" charset="0"/>
                <a:cs typeface="Courier New" pitchFamily="49" charset="0"/>
              </a:rPr>
              <a:t>sb</a:t>
            </a:r>
            <a:r>
              <a:rPr lang="en-US" sz="1100" dirty="0">
                <a:latin typeface="Courier New" pitchFamily="49" charset="0"/>
                <a:cs typeface="Courier New" pitchFamily="49" charset="0"/>
              </a:rPr>
              <a:t> &lt;&lt; "Manufacturer: " &lt;&lt; manufacturer</a:t>
            </a:r>
          </a:p>
          <a:p>
            <a:pPr marL="457200" indent="0">
              <a:buFont typeface="Wingdings" pitchFamily="2" charset="2"/>
              <a:buNone/>
              <a:defRPr/>
            </a:pPr>
            <a:r>
              <a:rPr lang="en-US" sz="1100" dirty="0">
                <a:latin typeface="Courier New" pitchFamily="49" charset="0"/>
                <a:cs typeface="Courier New" pitchFamily="49" charset="0"/>
              </a:rPr>
              <a:t>&lt;&lt; "\</a:t>
            </a:r>
            <a:r>
              <a:rPr lang="en-US" sz="1100" dirty="0" err="1">
                <a:latin typeface="Courier New" pitchFamily="49" charset="0"/>
                <a:cs typeface="Courier New" pitchFamily="49" charset="0"/>
              </a:rPr>
              <a:t>nCPU</a:t>
            </a:r>
            <a:r>
              <a:rPr lang="en-US" sz="1100" dirty="0">
                <a:latin typeface="Courier New" pitchFamily="49" charset="0"/>
                <a:cs typeface="Courier New" pitchFamily="49" charset="0"/>
              </a:rPr>
              <a:t>: " &lt;&lt; processor</a:t>
            </a:r>
          </a:p>
          <a:p>
            <a:pPr marL="457200" indent="0">
              <a:buFont typeface="Wingdings" pitchFamily="2" charset="2"/>
              <a:buNone/>
              <a:defRPr/>
            </a:pPr>
            <a:r>
              <a:rPr lang="en-US" sz="1100" dirty="0">
                <a:latin typeface="Courier New" pitchFamily="49" charset="0"/>
                <a:cs typeface="Courier New" pitchFamily="49" charset="0"/>
              </a:rPr>
              <a:t>&lt;&lt; "\</a:t>
            </a:r>
            <a:r>
              <a:rPr lang="en-US" sz="1100" dirty="0" err="1">
                <a:latin typeface="Courier New" pitchFamily="49" charset="0"/>
                <a:cs typeface="Courier New" pitchFamily="49" charset="0"/>
              </a:rPr>
              <a:t>nRAM</a:t>
            </a:r>
            <a:r>
              <a:rPr lang="en-US" sz="1100" dirty="0">
                <a:latin typeface="Courier New" pitchFamily="49" charset="0"/>
                <a:cs typeface="Courier New" pitchFamily="49" charset="0"/>
              </a:rPr>
              <a:t>: " &lt;&lt; </a:t>
            </a:r>
            <a:r>
              <a:rPr lang="en-US" sz="1100" dirty="0" err="1">
                <a:latin typeface="Courier New" pitchFamily="49" charset="0"/>
                <a:cs typeface="Courier New" pitchFamily="49" charset="0"/>
              </a:rPr>
              <a:t>ram_size</a:t>
            </a:r>
            <a:r>
              <a:rPr lang="en-US" sz="1100" dirty="0">
                <a:latin typeface="Courier New" pitchFamily="49" charset="0"/>
                <a:cs typeface="Courier New" pitchFamily="49" charset="0"/>
              </a:rPr>
              <a:t> &lt;&lt; " megabytes"</a:t>
            </a:r>
          </a:p>
          <a:p>
            <a:pPr marL="457200" indent="0">
              <a:buFont typeface="Wingdings" pitchFamily="2" charset="2"/>
              <a:buNone/>
              <a:defRPr/>
            </a:pPr>
            <a:r>
              <a:rPr lang="en-US" sz="1100" dirty="0">
                <a:latin typeface="Courier New" pitchFamily="49" charset="0"/>
                <a:cs typeface="Courier New" pitchFamily="49" charset="0"/>
              </a:rPr>
              <a:t>&lt;&lt; "\</a:t>
            </a:r>
            <a:r>
              <a:rPr lang="en-US" sz="1100" dirty="0" err="1">
                <a:latin typeface="Courier New" pitchFamily="49" charset="0"/>
                <a:cs typeface="Courier New" pitchFamily="49" charset="0"/>
              </a:rPr>
              <a:t>nDisk</a:t>
            </a:r>
            <a:r>
              <a:rPr lang="en-US" sz="1100" dirty="0">
                <a:latin typeface="Courier New" pitchFamily="49" charset="0"/>
                <a:cs typeface="Courier New" pitchFamily="49" charset="0"/>
              </a:rPr>
              <a:t>: " &lt;&lt; </a:t>
            </a:r>
            <a:r>
              <a:rPr lang="en-US" sz="1100" dirty="0" err="1">
                <a:latin typeface="Courier New" pitchFamily="49" charset="0"/>
                <a:cs typeface="Courier New" pitchFamily="49" charset="0"/>
              </a:rPr>
              <a:t>disk_size</a:t>
            </a:r>
            <a:r>
              <a:rPr lang="en-US" sz="1100" dirty="0">
                <a:latin typeface="Courier New" pitchFamily="49" charset="0"/>
                <a:cs typeface="Courier New" pitchFamily="49" charset="0"/>
              </a:rPr>
              <a:t> &lt;&lt; " gigabytes";</a:t>
            </a:r>
          </a:p>
          <a:p>
            <a:pPr marL="228600" indent="0">
              <a:buFont typeface="Wingdings" pitchFamily="2" charset="2"/>
              <a:buNone/>
              <a:defRPr/>
            </a:pPr>
            <a:r>
              <a:rPr lang="en-US" sz="1100" dirty="0">
                <a:latin typeface="Courier New" pitchFamily="49" charset="0"/>
                <a:cs typeface="Courier New" pitchFamily="49" charset="0"/>
              </a:rPr>
              <a:t>return </a:t>
            </a:r>
            <a:r>
              <a:rPr lang="en-US" sz="1100" dirty="0" err="1">
                <a:latin typeface="Courier New" pitchFamily="49" charset="0"/>
                <a:cs typeface="Courier New" pitchFamily="49" charset="0"/>
              </a:rPr>
              <a:t>sb.str</a:t>
            </a:r>
            <a:r>
              <a:rPr lang="en-US" sz="1100" dirty="0">
                <a:latin typeface="Courier New" pitchFamily="49" charset="0"/>
                <a:cs typeface="Courier New" pitchFamily="49" charset="0"/>
              </a:rPr>
              <a:t>();</a:t>
            </a:r>
          </a:p>
          <a:p>
            <a:pPr marL="0" indent="0">
              <a:buFont typeface="Wingdings" pitchFamily="2" charset="2"/>
              <a:buNone/>
              <a:defRPr/>
            </a:pPr>
            <a:r>
              <a:rPr lang="en-US" sz="1100" dirty="0">
                <a:latin typeface="Courier New" pitchFamily="49" charset="0"/>
                <a:cs typeface="Courier New" pitchFamily="49" charset="0"/>
              </a:rPr>
              <a:t>}</a:t>
            </a:r>
          </a:p>
        </p:txBody>
      </p:sp>
      <p:sp>
        <p:nvSpPr>
          <p:cNvPr id="8" name="Text Placeholder 7"/>
          <p:cNvSpPr>
            <a:spLocks noGrp="1"/>
          </p:cNvSpPr>
          <p:nvPr>
            <p:ph type="body" sz="quarter" idx="1"/>
          </p:nvPr>
        </p:nvSpPr>
        <p:spPr>
          <a:xfrm>
            <a:off x="609600" y="1752600"/>
            <a:ext cx="3886200" cy="304800"/>
          </a:xfrm>
        </p:spPr>
        <p:txBody>
          <a:bodyPr>
            <a:normAutofit fontScale="85000" lnSpcReduction="20000"/>
          </a:bodyPr>
          <a:lstStyle/>
          <a:p>
            <a:pPr>
              <a:defRPr/>
            </a:pPr>
            <a:r>
              <a:rPr lang="en-US" dirty="0" err="1" smtClean="0">
                <a:latin typeface="Courier New" pitchFamily="49" charset="0"/>
                <a:cs typeface="Courier New" pitchFamily="49" charset="0"/>
              </a:rPr>
              <a:t>Computer.h</a:t>
            </a:r>
            <a:endParaRPr lang="en-US" dirty="0">
              <a:latin typeface="Courier New" pitchFamily="49" charset="0"/>
              <a:cs typeface="Courier New" pitchFamily="49" charset="0"/>
            </a:endParaRPr>
          </a:p>
        </p:txBody>
      </p:sp>
      <p:sp>
        <p:nvSpPr>
          <p:cNvPr id="9" name="Text Placeholder 8"/>
          <p:cNvSpPr>
            <a:spLocks noGrp="1"/>
          </p:cNvSpPr>
          <p:nvPr>
            <p:ph type="body" sz="quarter" idx="3"/>
          </p:nvPr>
        </p:nvSpPr>
        <p:spPr>
          <a:xfrm>
            <a:off x="4800600" y="1752600"/>
            <a:ext cx="3886200" cy="304800"/>
          </a:xfrm>
        </p:spPr>
        <p:txBody>
          <a:bodyPr>
            <a:normAutofit fontScale="85000" lnSpcReduction="20000"/>
          </a:bodyPr>
          <a:lstStyle/>
          <a:p>
            <a:pPr>
              <a:defRPr/>
            </a:pPr>
            <a:r>
              <a:rPr lang="en-US" dirty="0" smtClean="0">
                <a:latin typeface="Courier New" pitchFamily="49" charset="0"/>
                <a:cs typeface="Courier New" pitchFamily="49" charset="0"/>
              </a:rPr>
              <a:t>Computer.cpp</a:t>
            </a:r>
            <a:endParaRPr lang="en-US" dirty="0">
              <a:latin typeface="Courier New" pitchFamily="49" charset="0"/>
              <a:cs typeface="Courier New" pitchFamily="49" charset="0"/>
            </a:endParaRPr>
          </a:p>
        </p:txBody>
      </p:sp>
      <p:sp>
        <p:nvSpPr>
          <p:cNvPr id="2" name="Line Callout 1 1"/>
          <p:cNvSpPr/>
          <p:nvPr/>
        </p:nvSpPr>
        <p:spPr>
          <a:xfrm>
            <a:off x="1447800" y="3733800"/>
            <a:ext cx="3124200" cy="1295400"/>
          </a:xfrm>
          <a:prstGeom prst="borderCallout1">
            <a:avLst>
              <a:gd name="adj1" fmla="val 40355"/>
              <a:gd name="adj2" fmla="val 105082"/>
              <a:gd name="adj3" fmla="val -29112"/>
              <a:gd name="adj4" fmla="val 1124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But we use the abbreviated name </a:t>
            </a:r>
            <a:r>
              <a:rPr lang="en-US" sz="1600" dirty="0">
                <a:latin typeface="Courier New" pitchFamily="49" charset="0"/>
                <a:cs typeface="Courier New" pitchFamily="49" charset="0"/>
              </a:rPr>
              <a:t>string</a:t>
            </a:r>
            <a:r>
              <a:rPr lang="en-US" dirty="0"/>
              <a:t> in file</a:t>
            </a:r>
          </a:p>
          <a:p>
            <a:pPr>
              <a:defRPr/>
            </a:pPr>
            <a:r>
              <a:rPr lang="en-US" sz="1600" dirty="0">
                <a:latin typeface="Courier New" pitchFamily="49" charset="0"/>
                <a:cs typeface="Courier New" pitchFamily="49" charset="0"/>
              </a:rPr>
              <a:t>Computer.cpp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p:txBody>
          <a:bodyPr/>
          <a:lstStyle/>
          <a:p>
            <a:r>
              <a:rPr lang="en-US" b="1" smtClean="0"/>
              <a:t>Class </a:t>
            </a:r>
            <a:r>
              <a:rPr lang="en-US" sz="4000" b="1" smtClean="0">
                <a:latin typeface="Courier New" pitchFamily="49" charset="0"/>
                <a:cs typeface="Courier New" pitchFamily="49" charset="0"/>
              </a:rPr>
              <a:t>Computer</a:t>
            </a:r>
          </a:p>
        </p:txBody>
      </p:sp>
      <p:sp>
        <p:nvSpPr>
          <p:cNvPr id="5" name="Content Placeholder 4"/>
          <p:cNvSpPr>
            <a:spLocks noGrp="1"/>
          </p:cNvSpPr>
          <p:nvPr>
            <p:ph sz="quarter" idx="2"/>
          </p:nvPr>
        </p:nvSpPr>
        <p:spPr>
          <a:xfrm>
            <a:off x="609600" y="2057400"/>
            <a:ext cx="4114800" cy="4724400"/>
          </a:xfrm>
        </p:spPr>
        <p:txBody>
          <a:bodyPr>
            <a:noAutofit/>
          </a:bodyPr>
          <a:lstStyle/>
          <a:p>
            <a:pPr marL="0" indent="0">
              <a:buFont typeface="Wingdings" pitchFamily="2" charset="2"/>
              <a:buNone/>
              <a:defRPr/>
            </a:pP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ifndef</a:t>
            </a:r>
            <a:r>
              <a:rPr lang="en-US" sz="900" dirty="0">
                <a:latin typeface="Courier New" pitchFamily="49" charset="0"/>
                <a:cs typeface="Courier New" pitchFamily="49" charset="0"/>
              </a:rPr>
              <a:t> COMPUTER_H_</a:t>
            </a:r>
          </a:p>
          <a:p>
            <a:pPr marL="0" indent="0">
              <a:buFont typeface="Wingdings" pitchFamily="2" charset="2"/>
              <a:buNone/>
              <a:defRPr/>
            </a:pPr>
            <a:r>
              <a:rPr lang="en-US" sz="900" dirty="0">
                <a:latin typeface="Courier New" pitchFamily="49" charset="0"/>
                <a:cs typeface="Courier New" pitchFamily="49" charset="0"/>
              </a:rPr>
              <a:t>#define COMPUTER_H</a:t>
            </a:r>
            <a:r>
              <a:rPr lang="en-US" sz="900" dirty="0" smtClean="0">
                <a:latin typeface="Courier New" pitchFamily="49" charset="0"/>
                <a:cs typeface="Courier New" pitchFamily="49" charset="0"/>
              </a:rPr>
              <a:t>_</a:t>
            </a:r>
          </a:p>
          <a:p>
            <a:pPr marL="0" indent="0">
              <a:buFont typeface="Wingdings" pitchFamily="2" charset="2"/>
              <a:buNone/>
              <a:defRPr/>
            </a:pPr>
            <a:r>
              <a:rPr lang="en-US" sz="900" dirty="0" smtClean="0">
                <a:latin typeface="Courier New" pitchFamily="49" charset="0"/>
                <a:cs typeface="Courier New" pitchFamily="49" charset="0"/>
              </a:rPr>
              <a:t>#</a:t>
            </a:r>
            <a:r>
              <a:rPr lang="en-US" sz="900" dirty="0">
                <a:latin typeface="Courier New" pitchFamily="49" charset="0"/>
                <a:cs typeface="Courier New" pitchFamily="49" charset="0"/>
              </a:rPr>
              <a:t>include &lt;string&gt;</a:t>
            </a:r>
          </a:p>
          <a:p>
            <a:pPr marL="0" indent="0">
              <a:buFont typeface="Wingdings" pitchFamily="2" charset="2"/>
              <a:buNone/>
              <a:defRPr/>
            </a:pPr>
            <a:r>
              <a:rPr lang="en-US" sz="900" dirty="0" smtClean="0">
                <a:latin typeface="Courier New" pitchFamily="49" charset="0"/>
                <a:cs typeface="Courier New" pitchFamily="49" charset="0"/>
              </a:rPr>
              <a:t>class </a:t>
            </a:r>
            <a:r>
              <a:rPr lang="en-US" sz="900" dirty="0">
                <a:latin typeface="Courier New" pitchFamily="49" charset="0"/>
                <a:cs typeface="Courier New" pitchFamily="49" charset="0"/>
              </a:rPr>
              <a:t>Computer {</a:t>
            </a:r>
          </a:p>
          <a:p>
            <a:pPr marL="228600" indent="0">
              <a:buFont typeface="Wingdings" pitchFamily="2" charset="2"/>
              <a:buNone/>
              <a:defRPr/>
            </a:pPr>
            <a:r>
              <a:rPr lang="en-US" sz="900" dirty="0" smtClean="0">
                <a:latin typeface="Courier New" pitchFamily="49" charset="0"/>
                <a:cs typeface="Courier New" pitchFamily="49" charset="0"/>
              </a:rPr>
              <a:t>private</a:t>
            </a:r>
            <a:r>
              <a:rPr lang="en-US" sz="900" dirty="0">
                <a:latin typeface="Courier New" pitchFamily="49" charset="0"/>
                <a:cs typeface="Courier New" pitchFamily="49" charset="0"/>
              </a:rPr>
              <a:t>:</a:t>
            </a:r>
          </a:p>
          <a:p>
            <a:pPr marL="457200" indent="0">
              <a:buFont typeface="Wingdings" pitchFamily="2" charset="2"/>
              <a:buNone/>
              <a:defRPr/>
            </a:pPr>
            <a:r>
              <a:rPr lang="en-US" sz="900" dirty="0" err="1">
                <a:latin typeface="Courier New" pitchFamily="49" charset="0"/>
                <a:cs typeface="Courier New" pitchFamily="49" charset="0"/>
              </a:rPr>
              <a:t>std</a:t>
            </a:r>
            <a:r>
              <a:rPr lang="en-US" sz="900" dirty="0">
                <a:latin typeface="Courier New" pitchFamily="49" charset="0"/>
                <a:cs typeface="Courier New" pitchFamily="49" charset="0"/>
              </a:rPr>
              <a:t>::string manufacturer;</a:t>
            </a:r>
          </a:p>
          <a:p>
            <a:pPr marL="457200" indent="0">
              <a:buFont typeface="Wingdings" pitchFamily="2" charset="2"/>
              <a:buNone/>
              <a:defRPr/>
            </a:pPr>
            <a:r>
              <a:rPr lang="en-US" sz="900" dirty="0" err="1">
                <a:latin typeface="Courier New" pitchFamily="49" charset="0"/>
                <a:cs typeface="Courier New" pitchFamily="49" charset="0"/>
              </a:rPr>
              <a:t>std</a:t>
            </a:r>
            <a:r>
              <a:rPr lang="en-US" sz="900" dirty="0">
                <a:latin typeface="Courier New" pitchFamily="49" charset="0"/>
                <a:cs typeface="Courier New" pitchFamily="49" charset="0"/>
              </a:rPr>
              <a:t>::string processor;</a:t>
            </a:r>
          </a:p>
          <a:p>
            <a:pPr marL="4572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ram_size</a:t>
            </a:r>
            <a:r>
              <a:rPr lang="en-US" sz="900" dirty="0">
                <a:latin typeface="Courier New" pitchFamily="49" charset="0"/>
                <a:cs typeface="Courier New" pitchFamily="49" charset="0"/>
              </a:rPr>
              <a:t>;</a:t>
            </a:r>
          </a:p>
          <a:p>
            <a:pPr marL="4572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a:t>
            </a:r>
            <a:r>
              <a:rPr lang="en-US" sz="900" dirty="0" err="1" smtClean="0">
                <a:latin typeface="Courier New" pitchFamily="49" charset="0"/>
                <a:cs typeface="Courier New" pitchFamily="49" charset="0"/>
              </a:rPr>
              <a:t>disk_size</a:t>
            </a:r>
            <a:r>
              <a:rPr lang="en-US" sz="900" dirty="0" smtClean="0">
                <a:latin typeface="Courier New" pitchFamily="49" charset="0"/>
                <a:cs typeface="Courier New" pitchFamily="49" charset="0"/>
              </a:rPr>
              <a:t>;</a:t>
            </a:r>
          </a:p>
          <a:p>
            <a:pPr marL="228600" indent="0">
              <a:buFont typeface="Wingdings" pitchFamily="2" charset="2"/>
              <a:buNone/>
              <a:defRPr/>
            </a:pPr>
            <a:r>
              <a:rPr lang="en-US" sz="900" dirty="0">
                <a:latin typeface="Courier New" pitchFamily="49" charset="0"/>
                <a:cs typeface="Courier New" pitchFamily="49" charset="0"/>
              </a:rPr>
              <a:t>public:</a:t>
            </a:r>
          </a:p>
          <a:p>
            <a:pPr marL="457200" indent="0">
              <a:buFont typeface="Wingdings" pitchFamily="2" charset="2"/>
              <a:buNone/>
              <a:defRPr/>
            </a:pPr>
            <a:r>
              <a:rPr lang="en-US" sz="900" dirty="0" smtClean="0">
                <a:latin typeface="Courier New" pitchFamily="49" charset="0"/>
                <a:cs typeface="Courier New" pitchFamily="49" charset="0"/>
              </a:rPr>
              <a:t>Computer(</a:t>
            </a:r>
            <a:r>
              <a:rPr lang="en-US" sz="900" dirty="0" err="1" smtClean="0">
                <a:latin typeface="Courier New" pitchFamily="49" charset="0"/>
                <a:cs typeface="Courier New" pitchFamily="49" charset="0"/>
              </a:rPr>
              <a:t>const</a:t>
            </a:r>
            <a:r>
              <a:rPr lang="en-US" sz="900" dirty="0" smtClean="0">
                <a:latin typeface="Courier New" pitchFamily="49" charset="0"/>
                <a:cs typeface="Courier New" pitchFamily="49" charset="0"/>
              </a:rPr>
              <a:t> </a:t>
            </a:r>
            <a:r>
              <a:rPr lang="en-US" sz="900" dirty="0" err="1">
                <a:latin typeface="Courier New" pitchFamily="49" charset="0"/>
                <a:cs typeface="Courier New" pitchFamily="49" charset="0"/>
              </a:rPr>
              <a:t>std</a:t>
            </a:r>
            <a:r>
              <a:rPr lang="en-US" sz="900" dirty="0">
                <a:latin typeface="Courier New" pitchFamily="49" charset="0"/>
                <a:cs typeface="Courier New" pitchFamily="49" charset="0"/>
              </a:rPr>
              <a:t>::string&amp; man</a:t>
            </a:r>
            <a:r>
              <a:rPr lang="en-US" sz="900" dirty="0" smtClean="0">
                <a:latin typeface="Courier New" pitchFamily="49" charset="0"/>
                <a:cs typeface="Courier New" pitchFamily="49" charset="0"/>
              </a:rPr>
              <a:t>, </a:t>
            </a:r>
          </a:p>
          <a:p>
            <a:pPr marL="1092200" indent="0">
              <a:buFont typeface="Wingdings" pitchFamily="2" charset="2"/>
              <a:buNone/>
              <a:defRPr/>
            </a:pPr>
            <a:r>
              <a:rPr lang="en-US" sz="900" dirty="0" err="1" smtClean="0">
                <a:latin typeface="Courier New" pitchFamily="49" charset="0"/>
                <a:cs typeface="Courier New" pitchFamily="49" charset="0"/>
              </a:rPr>
              <a:t>const</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std</a:t>
            </a:r>
            <a:r>
              <a:rPr lang="en-US" sz="900" dirty="0" smtClean="0">
                <a:latin typeface="Courier New" pitchFamily="49" charset="0"/>
                <a:cs typeface="Courier New" pitchFamily="49" charset="0"/>
              </a:rPr>
              <a:t>::string </a:t>
            </a:r>
            <a:r>
              <a:rPr lang="en-US" sz="900" dirty="0" err="1" smtClean="0">
                <a:latin typeface="Courier New" pitchFamily="49" charset="0"/>
                <a:cs typeface="Courier New" pitchFamily="49" charset="0"/>
              </a:rPr>
              <a:t>proc</a:t>
            </a:r>
            <a:r>
              <a:rPr lang="en-US" sz="900" dirty="0" smtClean="0">
                <a:latin typeface="Courier New" pitchFamily="49" charset="0"/>
                <a:cs typeface="Courier New" pitchFamily="49" charset="0"/>
              </a:rPr>
              <a:t>, </a:t>
            </a:r>
          </a:p>
          <a:p>
            <a:pPr marL="1092200" indent="0">
              <a:buFont typeface="Wingdings" pitchFamily="2" charset="2"/>
              <a:buNone/>
              <a:defRPr/>
            </a:pPr>
            <a:r>
              <a:rPr lang="en-US" sz="900" dirty="0" err="1" smtClean="0">
                <a:latin typeface="Courier New" pitchFamily="49" charset="0"/>
                <a:cs typeface="Courier New" pitchFamily="49" charset="0"/>
              </a:rPr>
              <a:t>int</a:t>
            </a:r>
            <a:r>
              <a:rPr lang="en-US" sz="900" dirty="0" smtClean="0">
                <a:latin typeface="Courier New" pitchFamily="49" charset="0"/>
                <a:cs typeface="Courier New" pitchFamily="49" charset="0"/>
              </a:rPr>
              <a:t> ram, </a:t>
            </a:r>
            <a:r>
              <a:rPr lang="en-US" sz="900" dirty="0" err="1" smtClean="0">
                <a:latin typeface="Courier New" pitchFamily="49" charset="0"/>
                <a:cs typeface="Courier New" pitchFamily="49" charset="0"/>
              </a:rPr>
              <a:t>int</a:t>
            </a:r>
            <a:r>
              <a:rPr lang="en-US" sz="900" dirty="0" smtClean="0">
                <a:latin typeface="Courier New" pitchFamily="49" charset="0"/>
                <a:cs typeface="Courier New" pitchFamily="49" charset="0"/>
              </a:rPr>
              <a:t> disk) :</a:t>
            </a:r>
          </a:p>
          <a:p>
            <a:pPr marL="685800" indent="0">
              <a:buFont typeface="Wingdings" pitchFamily="2" charset="2"/>
              <a:buNone/>
              <a:defRPr/>
            </a:pPr>
            <a:r>
              <a:rPr lang="en-US" sz="900" dirty="0" smtClean="0">
                <a:latin typeface="Courier New" pitchFamily="49" charset="0"/>
                <a:cs typeface="Courier New" pitchFamily="49" charset="0"/>
              </a:rPr>
              <a:t>manufacturer(man</a:t>
            </a:r>
            <a:r>
              <a:rPr lang="en-US" sz="900" dirty="0">
                <a:latin typeface="Courier New" pitchFamily="49" charset="0"/>
                <a:cs typeface="Courier New" pitchFamily="49" charset="0"/>
              </a:rPr>
              <a:t>), processor(</a:t>
            </a:r>
            <a:r>
              <a:rPr lang="en-US" sz="900" dirty="0" err="1">
                <a:latin typeface="Courier New" pitchFamily="49" charset="0"/>
                <a:cs typeface="Courier New" pitchFamily="49" charset="0"/>
              </a:rPr>
              <a:t>proc</a:t>
            </a:r>
            <a:r>
              <a:rPr lang="en-US" sz="900" dirty="0">
                <a:latin typeface="Courier New" pitchFamily="49" charset="0"/>
                <a:cs typeface="Courier New" pitchFamily="49" charset="0"/>
              </a:rPr>
              <a:t>),</a:t>
            </a:r>
          </a:p>
          <a:p>
            <a:pPr marL="685800" indent="0">
              <a:buFont typeface="Wingdings" pitchFamily="2" charset="2"/>
              <a:buNone/>
              <a:defRPr/>
            </a:pPr>
            <a:r>
              <a:rPr lang="en-US" sz="900" dirty="0" err="1">
                <a:latin typeface="Courier New" pitchFamily="49" charset="0"/>
                <a:cs typeface="Courier New" pitchFamily="49" charset="0"/>
              </a:rPr>
              <a:t>ram_size</a:t>
            </a:r>
            <a:r>
              <a:rPr lang="en-US" sz="900" dirty="0">
                <a:latin typeface="Courier New" pitchFamily="49" charset="0"/>
                <a:cs typeface="Courier New" pitchFamily="49" charset="0"/>
              </a:rPr>
              <a:t>(ram), </a:t>
            </a:r>
            <a:r>
              <a:rPr lang="en-US" sz="900" dirty="0" err="1">
                <a:latin typeface="Courier New" pitchFamily="49" charset="0"/>
                <a:cs typeface="Courier New" pitchFamily="49" charset="0"/>
              </a:rPr>
              <a:t>disk_size</a:t>
            </a:r>
            <a:r>
              <a:rPr lang="en-US" sz="900" dirty="0">
                <a:latin typeface="Courier New" pitchFamily="49" charset="0"/>
                <a:cs typeface="Courier New" pitchFamily="49" charset="0"/>
              </a:rPr>
              <a:t>(disk) {}</a:t>
            </a:r>
          </a:p>
          <a:p>
            <a:pPr marL="4572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get_ram_size</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const</a:t>
            </a:r>
            <a:r>
              <a:rPr lang="en-US" sz="900" dirty="0">
                <a:latin typeface="Courier New" pitchFamily="49" charset="0"/>
                <a:cs typeface="Courier New" pitchFamily="49" charset="0"/>
              </a:rPr>
              <a:t> { return </a:t>
            </a:r>
            <a:r>
              <a:rPr lang="en-US" sz="900" dirty="0" err="1">
                <a:latin typeface="Courier New" pitchFamily="49" charset="0"/>
                <a:cs typeface="Courier New" pitchFamily="49" charset="0"/>
              </a:rPr>
              <a:t>ram_size</a:t>
            </a:r>
            <a:r>
              <a:rPr lang="en-US" sz="900" dirty="0">
                <a:latin typeface="Courier New" pitchFamily="49" charset="0"/>
                <a:cs typeface="Courier New" pitchFamily="49" charset="0"/>
              </a:rPr>
              <a:t>; }</a:t>
            </a:r>
          </a:p>
          <a:p>
            <a:pPr marL="457200" indent="0">
              <a:buFont typeface="Wingdings" pitchFamily="2" charset="2"/>
              <a:buNone/>
              <a:defRPr/>
            </a:pPr>
            <a:r>
              <a:rPr lang="en-US" sz="900" dirty="0" err="1">
                <a:latin typeface="Courier New" pitchFamily="49" charset="0"/>
                <a:cs typeface="Courier New" pitchFamily="49" charset="0"/>
              </a:rPr>
              <a:t>int</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get_disk_size</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const</a:t>
            </a:r>
            <a:r>
              <a:rPr lang="en-US" sz="900" dirty="0">
                <a:latin typeface="Courier New" pitchFamily="49" charset="0"/>
                <a:cs typeface="Courier New" pitchFamily="49" charset="0"/>
              </a:rPr>
              <a:t> { return </a:t>
            </a:r>
            <a:r>
              <a:rPr lang="en-US" sz="900" dirty="0" err="1">
                <a:latin typeface="Courier New" pitchFamily="49" charset="0"/>
                <a:cs typeface="Courier New" pitchFamily="49" charset="0"/>
              </a:rPr>
              <a:t>disk_size</a:t>
            </a:r>
            <a:r>
              <a:rPr lang="en-US" sz="900" dirty="0">
                <a:latin typeface="Courier New" pitchFamily="49" charset="0"/>
                <a:cs typeface="Courier New" pitchFamily="49" charset="0"/>
              </a:rPr>
              <a:t>; }</a:t>
            </a:r>
          </a:p>
          <a:p>
            <a:pPr marL="457200" indent="0">
              <a:buFont typeface="Wingdings" pitchFamily="2" charset="2"/>
              <a:buNone/>
              <a:defRPr/>
            </a:pPr>
            <a:r>
              <a:rPr lang="en-US" sz="900" dirty="0" smtClean="0">
                <a:latin typeface="Courier New" pitchFamily="49" charset="0"/>
                <a:cs typeface="Courier New" pitchFamily="49" charset="0"/>
              </a:rPr>
              <a:t>// </a:t>
            </a:r>
            <a:r>
              <a:rPr lang="en-US" sz="900" dirty="0">
                <a:latin typeface="Courier New" pitchFamily="49" charset="0"/>
                <a:cs typeface="Courier New" pitchFamily="49" charset="0"/>
              </a:rPr>
              <a:t>...</a:t>
            </a:r>
          </a:p>
          <a:p>
            <a:pPr marL="457200" indent="0">
              <a:buFont typeface="Wingdings" pitchFamily="2" charset="2"/>
              <a:buNone/>
              <a:defRPr/>
            </a:pPr>
            <a:r>
              <a:rPr lang="en-US" sz="900" dirty="0" err="1">
                <a:latin typeface="Courier New" pitchFamily="49" charset="0"/>
                <a:cs typeface="Courier New" pitchFamily="49" charset="0"/>
              </a:rPr>
              <a:t>std</a:t>
            </a:r>
            <a:r>
              <a:rPr lang="en-US" sz="900" dirty="0">
                <a:latin typeface="Courier New" pitchFamily="49" charset="0"/>
                <a:cs typeface="Courier New" pitchFamily="49" charset="0"/>
              </a:rPr>
              <a:t>::string </a:t>
            </a:r>
            <a:r>
              <a:rPr lang="en-US" sz="900" dirty="0" err="1">
                <a:latin typeface="Courier New" pitchFamily="49" charset="0"/>
                <a:cs typeface="Courier New" pitchFamily="49" charset="0"/>
              </a:rPr>
              <a:t>to_string</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const</a:t>
            </a:r>
            <a:r>
              <a:rPr lang="en-US" sz="900" dirty="0">
                <a:latin typeface="Courier New" pitchFamily="49" charset="0"/>
                <a:cs typeface="Courier New" pitchFamily="49" charset="0"/>
              </a:rPr>
              <a:t>;</a:t>
            </a:r>
          </a:p>
          <a:p>
            <a:pPr marL="0" indent="0">
              <a:buFont typeface="Wingdings" pitchFamily="2" charset="2"/>
              <a:buNone/>
              <a:defRPr/>
            </a:pPr>
            <a:r>
              <a:rPr lang="en-US" sz="900" dirty="0">
                <a:latin typeface="Courier New" pitchFamily="49" charset="0"/>
                <a:cs typeface="Courier New" pitchFamily="49" charset="0"/>
              </a:rPr>
              <a:t>};</a:t>
            </a:r>
          </a:p>
          <a:p>
            <a:pPr marL="0" indent="0">
              <a:buFont typeface="Wingdings" pitchFamily="2" charset="2"/>
              <a:buNone/>
              <a:defRPr/>
            </a:pP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endif</a:t>
            </a:r>
            <a:endParaRPr lang="en-US" sz="900" dirty="0">
              <a:latin typeface="Courier New" pitchFamily="49" charset="0"/>
              <a:cs typeface="Courier New" pitchFamily="49" charset="0"/>
            </a:endParaRPr>
          </a:p>
        </p:txBody>
      </p:sp>
      <p:sp>
        <p:nvSpPr>
          <p:cNvPr id="7" name="Content Placeholder 6"/>
          <p:cNvSpPr>
            <a:spLocks noGrp="1"/>
          </p:cNvSpPr>
          <p:nvPr>
            <p:ph sz="quarter" idx="4"/>
          </p:nvPr>
        </p:nvSpPr>
        <p:spPr>
          <a:xfrm>
            <a:off x="4800600" y="2057400"/>
            <a:ext cx="4267200" cy="4572000"/>
          </a:xfrm>
        </p:spPr>
        <p:txBody>
          <a:bodyPr>
            <a:noAutofit/>
          </a:bodyPr>
          <a:lstStyle/>
          <a:p>
            <a:pPr marL="0" indent="0">
              <a:buFont typeface="Wingdings" pitchFamily="2" charset="2"/>
              <a:buNone/>
              <a:defRPr/>
            </a:pPr>
            <a:r>
              <a:rPr lang="en-US" sz="1100" dirty="0" smtClean="0">
                <a:latin typeface="Courier New" pitchFamily="49" charset="0"/>
                <a:cs typeface="Courier New" pitchFamily="49" charset="0"/>
              </a:rPr>
              <a:t>#</a:t>
            </a:r>
            <a:r>
              <a:rPr lang="en-US" sz="1100" dirty="0">
                <a:latin typeface="Courier New" pitchFamily="49" charset="0"/>
                <a:cs typeface="Courier New" pitchFamily="49" charset="0"/>
              </a:rPr>
              <a:t>include "</a:t>
            </a:r>
            <a:r>
              <a:rPr lang="en-US" sz="1100" dirty="0" err="1">
                <a:latin typeface="Courier New" pitchFamily="49" charset="0"/>
                <a:cs typeface="Courier New" pitchFamily="49" charset="0"/>
              </a:rPr>
              <a:t>Computer.h</a:t>
            </a:r>
            <a:r>
              <a:rPr lang="en-US" sz="1100" dirty="0">
                <a:latin typeface="Courier New" pitchFamily="49" charset="0"/>
                <a:cs typeface="Courier New" pitchFamily="49" charset="0"/>
              </a:rPr>
              <a:t>"</a:t>
            </a:r>
          </a:p>
          <a:p>
            <a:pPr marL="0" indent="0">
              <a:buFont typeface="Wingdings" pitchFamily="2" charset="2"/>
              <a:buNone/>
              <a:defRPr/>
            </a:pPr>
            <a:r>
              <a:rPr lang="en-US" sz="1100" dirty="0">
                <a:latin typeface="Courier New" pitchFamily="49" charset="0"/>
                <a:cs typeface="Courier New" pitchFamily="49" charset="0"/>
              </a:rPr>
              <a:t>#include &lt;</a:t>
            </a:r>
            <a:r>
              <a:rPr lang="en-US" sz="1100" dirty="0" err="1">
                <a:latin typeface="Courier New" pitchFamily="49" charset="0"/>
                <a:cs typeface="Courier New" pitchFamily="49" charset="0"/>
              </a:rPr>
              <a:t>sstream</a:t>
            </a:r>
            <a:r>
              <a:rPr lang="en-US" sz="1100" dirty="0">
                <a:latin typeface="Courier New" pitchFamily="49" charset="0"/>
                <a:cs typeface="Courier New" pitchFamily="49" charset="0"/>
              </a:rPr>
              <a:t>&gt;</a:t>
            </a:r>
          </a:p>
          <a:p>
            <a:pPr marL="0" indent="0">
              <a:buFont typeface="Wingdings" pitchFamily="2" charset="2"/>
              <a:buNone/>
              <a:defRPr/>
            </a:pPr>
            <a:r>
              <a:rPr lang="en-US" sz="1100" dirty="0">
                <a:latin typeface="Courier New" pitchFamily="49" charset="0"/>
                <a:cs typeface="Courier New" pitchFamily="49" charset="0"/>
              </a:rPr>
              <a:t>using </a:t>
            </a:r>
            <a:r>
              <a:rPr lang="en-US" sz="1100" dirty="0" err="1">
                <a:latin typeface="Courier New" pitchFamily="49" charset="0"/>
                <a:cs typeface="Courier New" pitchFamily="49" charset="0"/>
              </a:rPr>
              <a:t>std</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ostringstream</a:t>
            </a:r>
            <a:r>
              <a:rPr lang="en-US" sz="1100" dirty="0">
                <a:latin typeface="Courier New" pitchFamily="49" charset="0"/>
                <a:cs typeface="Courier New" pitchFamily="49" charset="0"/>
              </a:rPr>
              <a:t>;</a:t>
            </a:r>
          </a:p>
          <a:p>
            <a:pPr marL="0" indent="0">
              <a:buFont typeface="Wingdings" pitchFamily="2" charset="2"/>
              <a:buNone/>
              <a:defRPr/>
            </a:pPr>
            <a:r>
              <a:rPr lang="en-US" sz="1100" dirty="0">
                <a:latin typeface="Courier New" pitchFamily="49" charset="0"/>
                <a:cs typeface="Courier New" pitchFamily="49" charset="0"/>
              </a:rPr>
              <a:t>using </a:t>
            </a:r>
            <a:r>
              <a:rPr lang="en-US" sz="1100" dirty="0" err="1">
                <a:latin typeface="Courier New" pitchFamily="49" charset="0"/>
                <a:cs typeface="Courier New" pitchFamily="49" charset="0"/>
              </a:rPr>
              <a:t>std</a:t>
            </a:r>
            <a:r>
              <a:rPr lang="en-US" sz="1100" dirty="0">
                <a:latin typeface="Courier New" pitchFamily="49" charset="0"/>
                <a:cs typeface="Courier New" pitchFamily="49" charset="0"/>
              </a:rPr>
              <a:t>::string;</a:t>
            </a:r>
          </a:p>
          <a:p>
            <a:pPr marL="0" indent="0">
              <a:buFont typeface="Wingdings" pitchFamily="2" charset="2"/>
              <a:buNone/>
              <a:defRPr/>
            </a:pPr>
            <a:r>
              <a:rPr lang="en-US" sz="1100" dirty="0">
                <a:latin typeface="Courier New" pitchFamily="49" charset="0"/>
                <a:cs typeface="Courier New" pitchFamily="49" charset="0"/>
              </a:rPr>
              <a:t>string Computer::</a:t>
            </a:r>
            <a:r>
              <a:rPr lang="en-US" sz="1100" dirty="0" err="1">
                <a:latin typeface="Courier New" pitchFamily="49" charset="0"/>
                <a:cs typeface="Courier New" pitchFamily="49" charset="0"/>
              </a:rPr>
              <a:t>to_string</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const</a:t>
            </a:r>
            <a:r>
              <a:rPr lang="en-US" sz="1100" dirty="0">
                <a:latin typeface="Courier New" pitchFamily="49" charset="0"/>
                <a:cs typeface="Courier New" pitchFamily="49" charset="0"/>
              </a:rPr>
              <a:t> {</a:t>
            </a:r>
          </a:p>
          <a:p>
            <a:pPr marL="228600" indent="0">
              <a:buFont typeface="Wingdings" pitchFamily="2" charset="2"/>
              <a:buNone/>
              <a:defRPr/>
            </a:pPr>
            <a:r>
              <a:rPr lang="en-US" sz="1100" dirty="0" err="1">
                <a:latin typeface="Courier New" pitchFamily="49" charset="0"/>
                <a:cs typeface="Courier New" pitchFamily="49" charset="0"/>
              </a:rPr>
              <a:t>ostringstream</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sb</a:t>
            </a:r>
            <a:r>
              <a:rPr lang="en-US" sz="1100" dirty="0">
                <a:latin typeface="Courier New" pitchFamily="49" charset="0"/>
                <a:cs typeface="Courier New" pitchFamily="49" charset="0"/>
              </a:rPr>
              <a:t>;</a:t>
            </a:r>
          </a:p>
          <a:p>
            <a:pPr marL="228600" indent="0">
              <a:buFont typeface="Wingdings" pitchFamily="2" charset="2"/>
              <a:buNone/>
              <a:defRPr/>
            </a:pPr>
            <a:r>
              <a:rPr lang="en-US" sz="1100" dirty="0" err="1">
                <a:latin typeface="Courier New" pitchFamily="49" charset="0"/>
                <a:cs typeface="Courier New" pitchFamily="49" charset="0"/>
              </a:rPr>
              <a:t>sb</a:t>
            </a:r>
            <a:r>
              <a:rPr lang="en-US" sz="1100" dirty="0">
                <a:latin typeface="Courier New" pitchFamily="49" charset="0"/>
                <a:cs typeface="Courier New" pitchFamily="49" charset="0"/>
              </a:rPr>
              <a:t> &lt;&lt; "Manufacturer: " &lt;&lt; manufacturer</a:t>
            </a:r>
          </a:p>
          <a:p>
            <a:pPr marL="457200" indent="0">
              <a:buFont typeface="Wingdings" pitchFamily="2" charset="2"/>
              <a:buNone/>
              <a:defRPr/>
            </a:pPr>
            <a:r>
              <a:rPr lang="en-US" sz="1100" dirty="0">
                <a:latin typeface="Courier New" pitchFamily="49" charset="0"/>
                <a:cs typeface="Courier New" pitchFamily="49" charset="0"/>
              </a:rPr>
              <a:t>&lt;&lt; "\</a:t>
            </a:r>
            <a:r>
              <a:rPr lang="en-US" sz="1100" dirty="0" err="1">
                <a:latin typeface="Courier New" pitchFamily="49" charset="0"/>
                <a:cs typeface="Courier New" pitchFamily="49" charset="0"/>
              </a:rPr>
              <a:t>nCPU</a:t>
            </a:r>
            <a:r>
              <a:rPr lang="en-US" sz="1100" dirty="0">
                <a:latin typeface="Courier New" pitchFamily="49" charset="0"/>
                <a:cs typeface="Courier New" pitchFamily="49" charset="0"/>
              </a:rPr>
              <a:t>: " &lt;&lt; processor</a:t>
            </a:r>
          </a:p>
          <a:p>
            <a:pPr marL="457200" indent="0">
              <a:buFont typeface="Wingdings" pitchFamily="2" charset="2"/>
              <a:buNone/>
              <a:defRPr/>
            </a:pPr>
            <a:r>
              <a:rPr lang="en-US" sz="1100" dirty="0">
                <a:latin typeface="Courier New" pitchFamily="49" charset="0"/>
                <a:cs typeface="Courier New" pitchFamily="49" charset="0"/>
              </a:rPr>
              <a:t>&lt;&lt; "\</a:t>
            </a:r>
            <a:r>
              <a:rPr lang="en-US" sz="1100" dirty="0" err="1">
                <a:latin typeface="Courier New" pitchFamily="49" charset="0"/>
                <a:cs typeface="Courier New" pitchFamily="49" charset="0"/>
              </a:rPr>
              <a:t>nRAM</a:t>
            </a:r>
            <a:r>
              <a:rPr lang="en-US" sz="1100" dirty="0">
                <a:latin typeface="Courier New" pitchFamily="49" charset="0"/>
                <a:cs typeface="Courier New" pitchFamily="49" charset="0"/>
              </a:rPr>
              <a:t>: " &lt;&lt; </a:t>
            </a:r>
            <a:r>
              <a:rPr lang="en-US" sz="1100" dirty="0" err="1">
                <a:latin typeface="Courier New" pitchFamily="49" charset="0"/>
                <a:cs typeface="Courier New" pitchFamily="49" charset="0"/>
              </a:rPr>
              <a:t>ram_size</a:t>
            </a:r>
            <a:r>
              <a:rPr lang="en-US" sz="1100" dirty="0">
                <a:latin typeface="Courier New" pitchFamily="49" charset="0"/>
                <a:cs typeface="Courier New" pitchFamily="49" charset="0"/>
              </a:rPr>
              <a:t> &lt;&lt; " megabytes"</a:t>
            </a:r>
          </a:p>
          <a:p>
            <a:pPr marL="457200" indent="0">
              <a:buFont typeface="Wingdings" pitchFamily="2" charset="2"/>
              <a:buNone/>
              <a:defRPr/>
            </a:pPr>
            <a:r>
              <a:rPr lang="en-US" sz="1100" dirty="0">
                <a:latin typeface="Courier New" pitchFamily="49" charset="0"/>
                <a:cs typeface="Courier New" pitchFamily="49" charset="0"/>
              </a:rPr>
              <a:t>&lt;&lt; "\</a:t>
            </a:r>
            <a:r>
              <a:rPr lang="en-US" sz="1100" dirty="0" err="1">
                <a:latin typeface="Courier New" pitchFamily="49" charset="0"/>
                <a:cs typeface="Courier New" pitchFamily="49" charset="0"/>
              </a:rPr>
              <a:t>nDisk</a:t>
            </a:r>
            <a:r>
              <a:rPr lang="en-US" sz="1100" dirty="0">
                <a:latin typeface="Courier New" pitchFamily="49" charset="0"/>
                <a:cs typeface="Courier New" pitchFamily="49" charset="0"/>
              </a:rPr>
              <a:t>: " &lt;&lt; </a:t>
            </a:r>
            <a:r>
              <a:rPr lang="en-US" sz="1100" dirty="0" err="1">
                <a:latin typeface="Courier New" pitchFamily="49" charset="0"/>
                <a:cs typeface="Courier New" pitchFamily="49" charset="0"/>
              </a:rPr>
              <a:t>disk_size</a:t>
            </a:r>
            <a:r>
              <a:rPr lang="en-US" sz="1100" dirty="0">
                <a:latin typeface="Courier New" pitchFamily="49" charset="0"/>
                <a:cs typeface="Courier New" pitchFamily="49" charset="0"/>
              </a:rPr>
              <a:t> &lt;&lt; " gigabytes";</a:t>
            </a:r>
          </a:p>
          <a:p>
            <a:pPr marL="228600" indent="0">
              <a:buFont typeface="Wingdings" pitchFamily="2" charset="2"/>
              <a:buNone/>
              <a:defRPr/>
            </a:pPr>
            <a:r>
              <a:rPr lang="en-US" sz="1100" dirty="0">
                <a:latin typeface="Courier New" pitchFamily="49" charset="0"/>
                <a:cs typeface="Courier New" pitchFamily="49" charset="0"/>
              </a:rPr>
              <a:t>return </a:t>
            </a:r>
            <a:r>
              <a:rPr lang="en-US" sz="1100" dirty="0" err="1">
                <a:latin typeface="Courier New" pitchFamily="49" charset="0"/>
                <a:cs typeface="Courier New" pitchFamily="49" charset="0"/>
              </a:rPr>
              <a:t>sb.str</a:t>
            </a:r>
            <a:r>
              <a:rPr lang="en-US" sz="1100" dirty="0">
                <a:latin typeface="Courier New" pitchFamily="49" charset="0"/>
                <a:cs typeface="Courier New" pitchFamily="49" charset="0"/>
              </a:rPr>
              <a:t>();</a:t>
            </a:r>
          </a:p>
          <a:p>
            <a:pPr marL="0" indent="0">
              <a:buFont typeface="Wingdings" pitchFamily="2" charset="2"/>
              <a:buNone/>
              <a:defRPr/>
            </a:pPr>
            <a:r>
              <a:rPr lang="en-US" sz="1100" dirty="0">
                <a:latin typeface="Courier New" pitchFamily="49" charset="0"/>
                <a:cs typeface="Courier New" pitchFamily="49" charset="0"/>
              </a:rPr>
              <a:t>}</a:t>
            </a:r>
          </a:p>
        </p:txBody>
      </p:sp>
      <p:sp>
        <p:nvSpPr>
          <p:cNvPr id="8" name="Text Placeholder 7"/>
          <p:cNvSpPr>
            <a:spLocks noGrp="1"/>
          </p:cNvSpPr>
          <p:nvPr>
            <p:ph type="body" sz="quarter" idx="1"/>
          </p:nvPr>
        </p:nvSpPr>
        <p:spPr>
          <a:xfrm>
            <a:off x="609600" y="1752600"/>
            <a:ext cx="3886200" cy="304800"/>
          </a:xfrm>
        </p:spPr>
        <p:txBody>
          <a:bodyPr>
            <a:normAutofit fontScale="85000" lnSpcReduction="20000"/>
          </a:bodyPr>
          <a:lstStyle/>
          <a:p>
            <a:pPr>
              <a:defRPr/>
            </a:pPr>
            <a:r>
              <a:rPr lang="en-US" dirty="0" err="1" smtClean="0">
                <a:latin typeface="Courier New" pitchFamily="49" charset="0"/>
                <a:cs typeface="Courier New" pitchFamily="49" charset="0"/>
              </a:rPr>
              <a:t>Computer.h</a:t>
            </a:r>
            <a:endParaRPr lang="en-US" dirty="0">
              <a:latin typeface="Courier New" pitchFamily="49" charset="0"/>
              <a:cs typeface="Courier New" pitchFamily="49" charset="0"/>
            </a:endParaRPr>
          </a:p>
        </p:txBody>
      </p:sp>
      <p:sp>
        <p:nvSpPr>
          <p:cNvPr id="9" name="Text Placeholder 8"/>
          <p:cNvSpPr>
            <a:spLocks noGrp="1"/>
          </p:cNvSpPr>
          <p:nvPr>
            <p:ph type="body" sz="quarter" idx="3"/>
          </p:nvPr>
        </p:nvSpPr>
        <p:spPr>
          <a:xfrm>
            <a:off x="4800600" y="1752600"/>
            <a:ext cx="3886200" cy="304800"/>
          </a:xfrm>
        </p:spPr>
        <p:txBody>
          <a:bodyPr>
            <a:normAutofit fontScale="85000" lnSpcReduction="20000"/>
          </a:bodyPr>
          <a:lstStyle/>
          <a:p>
            <a:pPr>
              <a:defRPr/>
            </a:pPr>
            <a:r>
              <a:rPr lang="en-US" dirty="0" smtClean="0">
                <a:latin typeface="Courier New" pitchFamily="49" charset="0"/>
                <a:cs typeface="Courier New" pitchFamily="49" charset="0"/>
              </a:rPr>
              <a:t>Computer.cpp</a:t>
            </a:r>
            <a:endParaRPr lang="en-US" dirty="0">
              <a:latin typeface="Courier New" pitchFamily="49" charset="0"/>
              <a:cs typeface="Courier New" pitchFamily="49" charset="0"/>
            </a:endParaRPr>
          </a:p>
        </p:txBody>
      </p:sp>
      <p:sp>
        <p:nvSpPr>
          <p:cNvPr id="2" name="Line Callout 1 1"/>
          <p:cNvSpPr/>
          <p:nvPr/>
        </p:nvSpPr>
        <p:spPr>
          <a:xfrm>
            <a:off x="939800" y="3238500"/>
            <a:ext cx="3124200" cy="2667000"/>
          </a:xfrm>
          <a:prstGeom prst="borderCallout1">
            <a:avLst>
              <a:gd name="adj1" fmla="val 40355"/>
              <a:gd name="adj2" fmla="val 105082"/>
              <a:gd name="adj3" fmla="val -10358"/>
              <a:gd name="adj4" fmla="val 12467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We can do this in file </a:t>
            </a:r>
            <a:r>
              <a:rPr lang="en-US" sz="1600" dirty="0">
                <a:latin typeface="Courier New" pitchFamily="49" charset="0"/>
                <a:cs typeface="Courier New" pitchFamily="49" charset="0"/>
              </a:rPr>
              <a:t>Computer.cpp</a:t>
            </a:r>
            <a:r>
              <a:rPr lang="en-US" sz="1600" dirty="0"/>
              <a:t> </a:t>
            </a:r>
            <a:r>
              <a:rPr lang="en-US" dirty="0"/>
              <a:t>because it contains the statement</a:t>
            </a:r>
          </a:p>
          <a:p>
            <a:pPr>
              <a:defRPr/>
            </a:pPr>
            <a:r>
              <a:rPr lang="en-US" sz="1600" dirty="0">
                <a:latin typeface="Courier New" pitchFamily="49" charset="0"/>
                <a:cs typeface="Courier New" pitchFamily="49" charset="0"/>
              </a:rPr>
              <a:t>using </a:t>
            </a:r>
            <a:r>
              <a:rPr lang="en-US" sz="1600" dirty="0">
                <a:latin typeface="Courier New" pitchFamily="49" charset="0"/>
                <a:cs typeface="Courier New" pitchFamily="49" charset="0"/>
              </a:rPr>
              <a:t>string::</a:t>
            </a:r>
            <a:r>
              <a:rPr lang="en-US" sz="1600" dirty="0" err="1">
                <a:latin typeface="Courier New" pitchFamily="49" charset="0"/>
                <a:cs typeface="Courier New" pitchFamily="49" charset="0"/>
              </a:rPr>
              <a:t>std</a:t>
            </a:r>
            <a:r>
              <a:rPr lang="en-US" sz="1600" dirty="0">
                <a:latin typeface="Courier New" pitchFamily="49" charset="0"/>
                <a:cs typeface="Courier New" pitchFamily="49" charset="0"/>
              </a:rPr>
              <a:t>;</a:t>
            </a:r>
            <a:r>
              <a:rPr lang="en-US" dirty="0"/>
              <a:t> </a:t>
            </a:r>
          </a:p>
          <a:p>
            <a:pPr>
              <a:defRPr/>
            </a:pPr>
            <a:endParaRPr lang="en-US" dirty="0"/>
          </a:p>
          <a:p>
            <a:pPr>
              <a:defRPr/>
            </a:pPr>
            <a:r>
              <a:rPr lang="en-US" dirty="0"/>
              <a:t>The reason we did not put the </a:t>
            </a:r>
            <a:r>
              <a:rPr lang="en-US" sz="1600" dirty="0">
                <a:latin typeface="Courier New" pitchFamily="49" charset="0"/>
                <a:cs typeface="Courier New" pitchFamily="49" charset="0"/>
              </a:rPr>
              <a:t>using</a:t>
            </a:r>
            <a:r>
              <a:rPr lang="en-US" sz="1600" dirty="0"/>
              <a:t> </a:t>
            </a:r>
            <a:r>
              <a:rPr lang="en-US" dirty="0"/>
              <a:t>statement in file</a:t>
            </a:r>
          </a:p>
          <a:p>
            <a:pPr>
              <a:defRPr/>
            </a:pPr>
            <a:r>
              <a:rPr lang="en-US" sz="1600" dirty="0" err="1">
                <a:latin typeface="Courier New" pitchFamily="49" charset="0"/>
                <a:cs typeface="Courier New" pitchFamily="49" charset="0"/>
              </a:rPr>
              <a:t>Computer.h</a:t>
            </a:r>
            <a:r>
              <a:rPr lang="en-US" dirty="0"/>
              <a:t> is discussed in Section 3.5.</a:t>
            </a:r>
            <a:endParaRPr lang="en-US" sz="16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12775" y="228600"/>
            <a:ext cx="8153400" cy="990600"/>
          </a:xfrm>
        </p:spPr>
        <p:txBody>
          <a:bodyPr/>
          <a:lstStyle/>
          <a:p>
            <a:pPr eaLnBrk="1" hangingPunct="1"/>
            <a:r>
              <a:rPr lang="en-US" b="1" smtClean="0"/>
              <a:t>Chapter Objectives</a:t>
            </a:r>
          </a:p>
        </p:txBody>
      </p:sp>
      <p:sp>
        <p:nvSpPr>
          <p:cNvPr id="3" name="Content Placeholder 2"/>
          <p:cNvSpPr>
            <a:spLocks noGrp="1"/>
          </p:cNvSpPr>
          <p:nvPr>
            <p:ph sz="quarter" idx="1"/>
          </p:nvPr>
        </p:nvSpPr>
        <p:spPr>
          <a:xfrm>
            <a:off x="612775" y="1600200"/>
            <a:ext cx="8153400" cy="4495800"/>
          </a:xfrm>
        </p:spPr>
        <p:txBody>
          <a:bodyPr>
            <a:normAutofit fontScale="85000" lnSpcReduction="10000"/>
          </a:bodyPr>
          <a:lstStyle/>
          <a:p>
            <a:pPr>
              <a:defRPr/>
            </a:pPr>
            <a:r>
              <a:rPr lang="en-US" sz="2800" dirty="0" smtClean="0"/>
              <a:t>To </a:t>
            </a:r>
            <a:r>
              <a:rPr lang="en-US" sz="2800" dirty="0"/>
              <a:t>understand inheritance and how it facilitates code reuse</a:t>
            </a:r>
          </a:p>
          <a:p>
            <a:pPr>
              <a:defRPr/>
            </a:pPr>
            <a:r>
              <a:rPr lang="en-US" sz="2800" dirty="0" smtClean="0"/>
              <a:t>To </a:t>
            </a:r>
            <a:r>
              <a:rPr lang="en-US" sz="2800" dirty="0"/>
              <a:t>understand how C++ determines which member function to execute when there </a:t>
            </a:r>
            <a:r>
              <a:rPr lang="en-US" sz="2800" dirty="0" smtClean="0"/>
              <a:t>are multiple </a:t>
            </a:r>
            <a:r>
              <a:rPr lang="en-US" sz="2800" dirty="0"/>
              <a:t>member functions with the same name in a class hierarchy</a:t>
            </a:r>
          </a:p>
          <a:p>
            <a:pPr>
              <a:defRPr/>
            </a:pPr>
            <a:r>
              <a:rPr lang="en-US" sz="2800" dirty="0" smtClean="0"/>
              <a:t>To </a:t>
            </a:r>
            <a:r>
              <a:rPr lang="en-US" sz="2800" dirty="0"/>
              <a:t>learn how to define and use abstract classes as base classes in a hierarchy</a:t>
            </a:r>
          </a:p>
          <a:p>
            <a:pPr>
              <a:defRPr/>
            </a:pPr>
            <a:r>
              <a:rPr lang="en-US" sz="2800" dirty="0" smtClean="0"/>
              <a:t>To </a:t>
            </a:r>
            <a:r>
              <a:rPr lang="en-US" sz="2800" dirty="0"/>
              <a:t>understand how to create namespaces and to learn more about visibility</a:t>
            </a:r>
          </a:p>
          <a:p>
            <a:pPr>
              <a:defRPr/>
            </a:pPr>
            <a:r>
              <a:rPr lang="en-US" sz="2800" dirty="0" smtClean="0"/>
              <a:t>To </a:t>
            </a:r>
            <a:r>
              <a:rPr lang="en-US" sz="2800" dirty="0"/>
              <a:t>learn about multiple inheritance and how to use it effectively</a:t>
            </a:r>
          </a:p>
          <a:p>
            <a:pPr>
              <a:defRPr/>
            </a:pPr>
            <a:r>
              <a:rPr lang="en-US" sz="2800" dirty="0" smtClean="0"/>
              <a:t>To </a:t>
            </a:r>
            <a:r>
              <a:rPr lang="en-US" sz="2800" dirty="0"/>
              <a:t>become familiar with a class hierarchy for geometric shapes</a:t>
            </a:r>
            <a:endParaRPr lang="en-US" sz="25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p:txBody>
          <a:bodyPr/>
          <a:lstStyle/>
          <a:p>
            <a:r>
              <a:rPr lang="en-US" b="1" smtClean="0"/>
              <a:t>Class </a:t>
            </a:r>
            <a:r>
              <a:rPr lang="en-US" sz="4000" b="1" smtClean="0">
                <a:latin typeface="Courier New" pitchFamily="49" charset="0"/>
                <a:cs typeface="Courier New" pitchFamily="49" charset="0"/>
              </a:rPr>
              <a:t>Lap_Top</a:t>
            </a:r>
          </a:p>
        </p:txBody>
      </p:sp>
      <p:sp>
        <p:nvSpPr>
          <p:cNvPr id="5" name="Content Placeholder 4"/>
          <p:cNvSpPr>
            <a:spLocks noGrp="1"/>
          </p:cNvSpPr>
          <p:nvPr>
            <p:ph sz="quarter" idx="2"/>
          </p:nvPr>
        </p:nvSpPr>
        <p:spPr>
          <a:xfrm>
            <a:off x="609600" y="2057400"/>
            <a:ext cx="8077200" cy="4724400"/>
          </a:xfrm>
        </p:spPr>
        <p:txBody>
          <a:bodyPr>
            <a:noAutofit/>
          </a:bodyPr>
          <a:lstStyle/>
          <a:p>
            <a:pPr marL="0" indent="0">
              <a:buFont typeface="Wingdings" pitchFamily="2" charset="2"/>
              <a:buNone/>
              <a:defRPr/>
            </a:pPr>
            <a:r>
              <a:rPr lang="en-US" sz="1400" dirty="0" smtClean="0">
                <a:latin typeface="Courier New" pitchFamily="49" charset="0"/>
                <a:cs typeface="Courier New" pitchFamily="49" charset="0"/>
              </a:rPr>
              <a:t>#</a:t>
            </a:r>
            <a:r>
              <a:rPr lang="en-US" sz="1400" dirty="0" err="1">
                <a:latin typeface="Courier New" pitchFamily="49" charset="0"/>
                <a:cs typeface="Courier New" pitchFamily="49" charset="0"/>
              </a:rPr>
              <a:t>ifndef</a:t>
            </a:r>
            <a:r>
              <a:rPr lang="en-US" sz="1400" dirty="0">
                <a:latin typeface="Courier New" pitchFamily="49" charset="0"/>
                <a:cs typeface="Courier New" pitchFamily="49" charset="0"/>
              </a:rPr>
              <a:t> LAP_TOP_H_</a:t>
            </a:r>
          </a:p>
          <a:p>
            <a:pPr marL="0" indent="0">
              <a:buFont typeface="Wingdings" pitchFamily="2" charset="2"/>
              <a:buNone/>
              <a:defRPr/>
            </a:pPr>
            <a:r>
              <a:rPr lang="en-US" sz="1400" dirty="0">
                <a:latin typeface="Courier New" pitchFamily="49" charset="0"/>
                <a:cs typeface="Courier New" pitchFamily="49" charset="0"/>
              </a:rPr>
              <a:t>#define LAP_TOP_H_</a:t>
            </a:r>
          </a:p>
          <a:p>
            <a:pPr marL="0" indent="0">
              <a:buFont typeface="Wingdings" pitchFamily="2" charset="2"/>
              <a:buNone/>
              <a:defRPr/>
            </a:pPr>
            <a:r>
              <a:rPr lang="en-US" sz="1400" dirty="0">
                <a:latin typeface="Courier New" pitchFamily="49" charset="0"/>
                <a:cs typeface="Courier New" pitchFamily="49" charset="0"/>
              </a:rPr>
              <a:t>#include "</a:t>
            </a:r>
            <a:r>
              <a:rPr lang="en-US" sz="1400" dirty="0" err="1">
                <a:latin typeface="Courier New" pitchFamily="49" charset="0"/>
                <a:cs typeface="Courier New" pitchFamily="49" charset="0"/>
              </a:rPr>
              <a:t>Computer.h</a:t>
            </a:r>
            <a:r>
              <a:rPr lang="en-US" sz="1400" dirty="0" smtClean="0">
                <a:latin typeface="Courier New" pitchFamily="49" charset="0"/>
                <a:cs typeface="Courier New" pitchFamily="49" charset="0"/>
              </a:rPr>
              <a:t>"</a:t>
            </a:r>
          </a:p>
          <a:p>
            <a:pPr marL="0" indent="0">
              <a:buFont typeface="Wingdings" pitchFamily="2" charset="2"/>
              <a:buNone/>
              <a:defRPr/>
            </a:pPr>
            <a:r>
              <a:rPr lang="en-US" sz="1400" dirty="0" smtClean="0">
                <a:latin typeface="Courier New" pitchFamily="49" charset="0"/>
                <a:cs typeface="Courier New" pitchFamily="49" charset="0"/>
              </a:rPr>
              <a:t>class </a:t>
            </a:r>
            <a:r>
              <a:rPr lang="en-US" sz="1400" dirty="0" err="1">
                <a:latin typeface="Courier New" pitchFamily="49" charset="0"/>
                <a:cs typeface="Courier New" pitchFamily="49" charset="0"/>
              </a:rPr>
              <a:t>Lap_Top</a:t>
            </a:r>
            <a:r>
              <a:rPr lang="en-US" sz="1400" dirty="0">
                <a:latin typeface="Courier New" pitchFamily="49" charset="0"/>
                <a:cs typeface="Courier New" pitchFamily="49" charset="0"/>
              </a:rPr>
              <a:t> : public Computer {</a:t>
            </a:r>
          </a:p>
          <a:p>
            <a:pPr marL="228600" indent="0">
              <a:buFont typeface="Wingdings" pitchFamily="2" charset="2"/>
              <a:buNone/>
              <a:defRPr/>
            </a:pPr>
            <a:r>
              <a:rPr lang="en-US" sz="1400" dirty="0">
                <a:latin typeface="Courier New" pitchFamily="49" charset="0"/>
                <a:cs typeface="Courier New" pitchFamily="49" charset="0"/>
              </a:rPr>
              <a:t>private:</a:t>
            </a:r>
          </a:p>
          <a:p>
            <a:pPr marL="457200" indent="0">
              <a:buFont typeface="Wingdings" pitchFamily="2" charset="2"/>
              <a:buNone/>
              <a:defRPr/>
            </a:pPr>
            <a:r>
              <a:rPr lang="en-US" sz="1400" dirty="0" smtClean="0">
                <a:latin typeface="Courier New" pitchFamily="49" charset="0"/>
                <a:cs typeface="Courier New" pitchFamily="49" charset="0"/>
              </a:rPr>
              <a:t>double </a:t>
            </a:r>
            <a:r>
              <a:rPr lang="en-US" sz="1400" dirty="0" err="1">
                <a:latin typeface="Courier New" pitchFamily="49" charset="0"/>
                <a:cs typeface="Courier New" pitchFamily="49" charset="0"/>
              </a:rPr>
              <a:t>screen_size</a:t>
            </a:r>
            <a:r>
              <a:rPr lang="en-US" sz="1400" dirty="0">
                <a:latin typeface="Courier New" pitchFamily="49" charset="0"/>
                <a:cs typeface="Courier New" pitchFamily="49" charset="0"/>
              </a:rPr>
              <a:t>;</a:t>
            </a:r>
          </a:p>
          <a:p>
            <a:pPr marL="457200" indent="0">
              <a:buFont typeface="Wingdings" pitchFamily="2" charset="2"/>
              <a:buNone/>
              <a:defRPr/>
            </a:pPr>
            <a:r>
              <a:rPr lang="en-US" sz="1400" dirty="0">
                <a:latin typeface="Courier New" pitchFamily="49" charset="0"/>
                <a:cs typeface="Courier New" pitchFamily="49" charset="0"/>
              </a:rPr>
              <a:t>double weight;</a:t>
            </a:r>
          </a:p>
          <a:p>
            <a:pPr marL="228600" indent="0">
              <a:buFont typeface="Wingdings" pitchFamily="2" charset="2"/>
              <a:buNone/>
              <a:defRPr/>
            </a:pPr>
            <a:r>
              <a:rPr lang="en-US" sz="1400" dirty="0">
                <a:latin typeface="Courier New" pitchFamily="49" charset="0"/>
                <a:cs typeface="Courier New" pitchFamily="49" charset="0"/>
              </a:rPr>
              <a:t>public:</a:t>
            </a:r>
          </a:p>
          <a:p>
            <a:pPr marL="457200" indent="0">
              <a:buFont typeface="Wingdings" pitchFamily="2" charset="2"/>
              <a:buNone/>
              <a:defRPr/>
            </a:pPr>
            <a:r>
              <a:rPr lang="en-US" sz="1400" dirty="0" err="1" smtClean="0">
                <a:latin typeface="Courier New" pitchFamily="49" charset="0"/>
                <a:cs typeface="Courier New" pitchFamily="49" charset="0"/>
              </a:rPr>
              <a:t>Lap_Top</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const</a:t>
            </a:r>
            <a:r>
              <a:rPr lang="en-US" sz="1400" dirty="0" smtClean="0">
                <a:latin typeface="Courier New" pitchFamily="49" charset="0"/>
                <a:cs typeface="Courier New" pitchFamily="49" charset="0"/>
              </a:rPr>
              <a:t> </a:t>
            </a:r>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::string&amp; man,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::string&amp; </a:t>
            </a:r>
            <a:r>
              <a:rPr lang="en-US" sz="1400" dirty="0" err="1">
                <a:latin typeface="Courier New" pitchFamily="49" charset="0"/>
                <a:cs typeface="Courier New" pitchFamily="49" charset="0"/>
              </a:rPr>
              <a:t>proc</a:t>
            </a:r>
            <a:r>
              <a:rPr lang="en-US" sz="1400" dirty="0">
                <a:latin typeface="Courier New" pitchFamily="49" charset="0"/>
                <a:cs typeface="Courier New" pitchFamily="49" charset="0"/>
              </a:rPr>
              <a:t>,</a:t>
            </a:r>
          </a:p>
          <a:p>
            <a:pPr marL="1320800" indent="0">
              <a:buFont typeface="Wingdings" pitchFamily="2" charset="2"/>
              <a:buNone/>
              <a:defRPr/>
            </a:pP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ram,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disk, double screen, double </a:t>
            </a:r>
            <a:r>
              <a:rPr lang="en-US" sz="1400" dirty="0" err="1">
                <a:latin typeface="Courier New" pitchFamily="49" charset="0"/>
                <a:cs typeface="Courier New" pitchFamily="49" charset="0"/>
              </a:rPr>
              <a:t>wei</a:t>
            </a:r>
            <a:r>
              <a:rPr lang="en-US" sz="1400" dirty="0">
                <a:latin typeface="Courier New" pitchFamily="49" charset="0"/>
                <a:cs typeface="Courier New" pitchFamily="49" charset="0"/>
              </a:rPr>
              <a:t>) :</a:t>
            </a:r>
          </a:p>
          <a:p>
            <a:pPr marL="0" indent="685800">
              <a:buFont typeface="Wingdings" pitchFamily="2" charset="2"/>
              <a:buNone/>
              <a:defRPr/>
            </a:pPr>
            <a:r>
              <a:rPr lang="en-US" sz="1400" dirty="0">
                <a:latin typeface="Courier New" pitchFamily="49" charset="0"/>
                <a:cs typeface="Courier New" pitchFamily="49" charset="0"/>
              </a:rPr>
              <a:t>Computer(man, </a:t>
            </a:r>
            <a:r>
              <a:rPr lang="en-US" sz="1400" dirty="0" err="1">
                <a:latin typeface="Courier New" pitchFamily="49" charset="0"/>
                <a:cs typeface="Courier New" pitchFamily="49" charset="0"/>
              </a:rPr>
              <a:t>proc</a:t>
            </a:r>
            <a:r>
              <a:rPr lang="en-US" sz="1400" dirty="0">
                <a:latin typeface="Courier New" pitchFamily="49" charset="0"/>
                <a:cs typeface="Courier New" pitchFamily="49" charset="0"/>
              </a:rPr>
              <a:t>, ram, disk), </a:t>
            </a:r>
            <a:r>
              <a:rPr lang="en-US" sz="1400" dirty="0" err="1">
                <a:latin typeface="Courier New" pitchFamily="49" charset="0"/>
                <a:cs typeface="Courier New" pitchFamily="49" charset="0"/>
              </a:rPr>
              <a:t>screen_size</a:t>
            </a:r>
            <a:r>
              <a:rPr lang="en-US" sz="1400" dirty="0">
                <a:latin typeface="Courier New" pitchFamily="49" charset="0"/>
                <a:cs typeface="Courier New" pitchFamily="49" charset="0"/>
              </a:rPr>
              <a:t>(screen), weight(</a:t>
            </a:r>
            <a:r>
              <a:rPr lang="en-US" sz="1400" dirty="0" err="1">
                <a:latin typeface="Courier New" pitchFamily="49" charset="0"/>
                <a:cs typeface="Courier New" pitchFamily="49" charset="0"/>
              </a:rPr>
              <a:t>wei</a:t>
            </a:r>
            <a:r>
              <a:rPr lang="en-US" sz="1400" dirty="0">
                <a:latin typeface="Courier New" pitchFamily="49" charset="0"/>
                <a:cs typeface="Courier New" pitchFamily="49" charset="0"/>
              </a:rPr>
              <a:t>) {}</a:t>
            </a:r>
          </a:p>
          <a:p>
            <a:pPr marL="0" indent="0">
              <a:buFont typeface="Wingdings" pitchFamily="2" charset="2"/>
              <a:buNone/>
              <a:defRPr/>
            </a:pPr>
            <a:r>
              <a:rPr lang="en-US" sz="1400" dirty="0">
                <a:latin typeface="Courier New" pitchFamily="49" charset="0"/>
                <a:cs typeface="Courier New" pitchFamily="49" charset="0"/>
              </a:rPr>
              <a:t>};</a:t>
            </a:r>
          </a:p>
          <a:p>
            <a:pPr marL="0" indent="0">
              <a:buFont typeface="Wingdings" pitchFamily="2" charset="2"/>
              <a:buNone/>
              <a:defRPr/>
            </a:pP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endif</a:t>
            </a:r>
            <a:endParaRPr lang="en-US" sz="1400" dirty="0">
              <a:latin typeface="Courier New" pitchFamily="49" charset="0"/>
              <a:cs typeface="Courier New" pitchFamily="49" charset="0"/>
            </a:endParaRPr>
          </a:p>
        </p:txBody>
      </p:sp>
      <p:sp>
        <p:nvSpPr>
          <p:cNvPr id="8" name="Text Placeholder 7"/>
          <p:cNvSpPr>
            <a:spLocks noGrp="1"/>
          </p:cNvSpPr>
          <p:nvPr>
            <p:ph type="body" sz="quarter" idx="1"/>
          </p:nvPr>
        </p:nvSpPr>
        <p:spPr>
          <a:xfrm>
            <a:off x="609600" y="1752600"/>
            <a:ext cx="8077200" cy="304800"/>
          </a:xfrm>
        </p:spPr>
        <p:txBody>
          <a:bodyPr>
            <a:normAutofit fontScale="85000" lnSpcReduction="20000"/>
          </a:bodyPr>
          <a:lstStyle/>
          <a:p>
            <a:pPr>
              <a:defRPr/>
            </a:pPr>
            <a:r>
              <a:rPr lang="en-US" dirty="0" err="1" smtClean="0">
                <a:latin typeface="Courier New" pitchFamily="49" charset="0"/>
                <a:cs typeface="Courier New" pitchFamily="49" charset="0"/>
              </a:rPr>
              <a:t>Lap_Top.h</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3"/>
          <p:cNvSpPr>
            <a:spLocks noGrp="1"/>
          </p:cNvSpPr>
          <p:nvPr>
            <p:ph type="title"/>
          </p:nvPr>
        </p:nvSpPr>
        <p:spPr/>
        <p:txBody>
          <a:bodyPr/>
          <a:lstStyle/>
          <a:p>
            <a:r>
              <a:rPr lang="en-US" b="1" smtClean="0"/>
              <a:t>Class </a:t>
            </a:r>
            <a:r>
              <a:rPr lang="en-US" sz="4000" b="1" smtClean="0">
                <a:latin typeface="Courier New" pitchFamily="49" charset="0"/>
                <a:cs typeface="Courier New" pitchFamily="49" charset="0"/>
              </a:rPr>
              <a:t>Lap_Top</a:t>
            </a:r>
          </a:p>
        </p:txBody>
      </p:sp>
      <p:sp>
        <p:nvSpPr>
          <p:cNvPr id="5" name="Content Placeholder 4"/>
          <p:cNvSpPr>
            <a:spLocks noGrp="1"/>
          </p:cNvSpPr>
          <p:nvPr>
            <p:ph sz="quarter" idx="2"/>
          </p:nvPr>
        </p:nvSpPr>
        <p:spPr>
          <a:xfrm>
            <a:off x="609600" y="2057400"/>
            <a:ext cx="8077200" cy="4724400"/>
          </a:xfrm>
        </p:spPr>
        <p:txBody>
          <a:bodyPr>
            <a:noAutofit/>
          </a:bodyPr>
          <a:lstStyle/>
          <a:p>
            <a:pPr marL="0" indent="0">
              <a:buFont typeface="Wingdings" pitchFamily="2" charset="2"/>
              <a:buNone/>
              <a:defRPr/>
            </a:pPr>
            <a:r>
              <a:rPr lang="en-US" sz="1400" dirty="0" smtClean="0">
                <a:latin typeface="Courier New" pitchFamily="49" charset="0"/>
                <a:cs typeface="Courier New" pitchFamily="49" charset="0"/>
              </a:rPr>
              <a:t>#</a:t>
            </a:r>
            <a:r>
              <a:rPr lang="en-US" sz="1400" dirty="0" err="1">
                <a:latin typeface="Courier New" pitchFamily="49" charset="0"/>
                <a:cs typeface="Courier New" pitchFamily="49" charset="0"/>
              </a:rPr>
              <a:t>ifndef</a:t>
            </a:r>
            <a:r>
              <a:rPr lang="en-US" sz="1400" dirty="0">
                <a:latin typeface="Courier New" pitchFamily="49" charset="0"/>
                <a:cs typeface="Courier New" pitchFamily="49" charset="0"/>
              </a:rPr>
              <a:t> LAP_TOP_H_</a:t>
            </a:r>
          </a:p>
          <a:p>
            <a:pPr marL="0" indent="0">
              <a:buFont typeface="Wingdings" pitchFamily="2" charset="2"/>
              <a:buNone/>
              <a:defRPr/>
            </a:pPr>
            <a:r>
              <a:rPr lang="en-US" sz="1400" dirty="0">
                <a:latin typeface="Courier New" pitchFamily="49" charset="0"/>
                <a:cs typeface="Courier New" pitchFamily="49" charset="0"/>
              </a:rPr>
              <a:t>#define LAP_TOP_H_</a:t>
            </a:r>
          </a:p>
          <a:p>
            <a:pPr marL="0" indent="0">
              <a:buFont typeface="Wingdings" pitchFamily="2" charset="2"/>
              <a:buNone/>
              <a:defRPr/>
            </a:pPr>
            <a:r>
              <a:rPr lang="en-US" sz="1400" dirty="0">
                <a:latin typeface="Courier New" pitchFamily="49" charset="0"/>
                <a:cs typeface="Courier New" pitchFamily="49" charset="0"/>
              </a:rPr>
              <a:t>#include "</a:t>
            </a:r>
            <a:r>
              <a:rPr lang="en-US" sz="1400" dirty="0" err="1">
                <a:latin typeface="Courier New" pitchFamily="49" charset="0"/>
                <a:cs typeface="Courier New" pitchFamily="49" charset="0"/>
              </a:rPr>
              <a:t>Computer.h</a:t>
            </a:r>
            <a:r>
              <a:rPr lang="en-US" sz="1400" dirty="0" smtClean="0">
                <a:latin typeface="Courier New" pitchFamily="49" charset="0"/>
                <a:cs typeface="Courier New" pitchFamily="49" charset="0"/>
              </a:rPr>
              <a:t>"</a:t>
            </a:r>
          </a:p>
          <a:p>
            <a:pPr marL="0" indent="0">
              <a:buFont typeface="Wingdings" pitchFamily="2" charset="2"/>
              <a:buNone/>
              <a:defRPr/>
            </a:pPr>
            <a:r>
              <a:rPr lang="en-US" sz="1400" dirty="0" smtClean="0">
                <a:latin typeface="Courier New" pitchFamily="49" charset="0"/>
                <a:cs typeface="Courier New" pitchFamily="49" charset="0"/>
              </a:rPr>
              <a:t>class </a:t>
            </a:r>
            <a:r>
              <a:rPr lang="en-US" sz="1400" dirty="0" err="1">
                <a:latin typeface="Courier New" pitchFamily="49" charset="0"/>
                <a:cs typeface="Courier New" pitchFamily="49" charset="0"/>
              </a:rPr>
              <a:t>Lap_Top</a:t>
            </a:r>
            <a:r>
              <a:rPr lang="en-US" sz="1400" dirty="0">
                <a:latin typeface="Courier New" pitchFamily="49" charset="0"/>
                <a:cs typeface="Courier New" pitchFamily="49" charset="0"/>
              </a:rPr>
              <a:t> : public Computer {</a:t>
            </a:r>
          </a:p>
          <a:p>
            <a:pPr marL="228600" indent="0">
              <a:buFont typeface="Wingdings" pitchFamily="2" charset="2"/>
              <a:buNone/>
              <a:defRPr/>
            </a:pPr>
            <a:r>
              <a:rPr lang="en-US" sz="1400" dirty="0">
                <a:latin typeface="Courier New" pitchFamily="49" charset="0"/>
                <a:cs typeface="Courier New" pitchFamily="49" charset="0"/>
              </a:rPr>
              <a:t>private:</a:t>
            </a:r>
          </a:p>
          <a:p>
            <a:pPr marL="457200" indent="0">
              <a:buFont typeface="Wingdings" pitchFamily="2" charset="2"/>
              <a:buNone/>
              <a:defRPr/>
            </a:pPr>
            <a:r>
              <a:rPr lang="en-US" sz="1400" dirty="0" smtClean="0">
                <a:latin typeface="Courier New" pitchFamily="49" charset="0"/>
                <a:cs typeface="Courier New" pitchFamily="49" charset="0"/>
              </a:rPr>
              <a:t>double </a:t>
            </a:r>
            <a:r>
              <a:rPr lang="en-US" sz="1400" dirty="0" err="1">
                <a:latin typeface="Courier New" pitchFamily="49" charset="0"/>
                <a:cs typeface="Courier New" pitchFamily="49" charset="0"/>
              </a:rPr>
              <a:t>screen_size</a:t>
            </a:r>
            <a:r>
              <a:rPr lang="en-US" sz="1400" dirty="0">
                <a:latin typeface="Courier New" pitchFamily="49" charset="0"/>
                <a:cs typeface="Courier New" pitchFamily="49" charset="0"/>
              </a:rPr>
              <a:t>;</a:t>
            </a:r>
          </a:p>
          <a:p>
            <a:pPr marL="457200" indent="0">
              <a:buFont typeface="Wingdings" pitchFamily="2" charset="2"/>
              <a:buNone/>
              <a:defRPr/>
            </a:pPr>
            <a:r>
              <a:rPr lang="en-US" sz="1400" dirty="0">
                <a:latin typeface="Courier New" pitchFamily="49" charset="0"/>
                <a:cs typeface="Courier New" pitchFamily="49" charset="0"/>
              </a:rPr>
              <a:t>double weight;</a:t>
            </a:r>
          </a:p>
          <a:p>
            <a:pPr marL="228600" indent="0">
              <a:buFont typeface="Wingdings" pitchFamily="2" charset="2"/>
              <a:buNone/>
              <a:defRPr/>
            </a:pPr>
            <a:r>
              <a:rPr lang="en-US" sz="1400" dirty="0">
                <a:latin typeface="Courier New" pitchFamily="49" charset="0"/>
                <a:cs typeface="Courier New" pitchFamily="49" charset="0"/>
              </a:rPr>
              <a:t>public:</a:t>
            </a:r>
          </a:p>
          <a:p>
            <a:pPr marL="457200" indent="0">
              <a:buFont typeface="Wingdings" pitchFamily="2" charset="2"/>
              <a:buNone/>
              <a:defRPr/>
            </a:pPr>
            <a:r>
              <a:rPr lang="en-US" sz="1400" dirty="0" err="1" smtClean="0">
                <a:latin typeface="Courier New" pitchFamily="49" charset="0"/>
                <a:cs typeface="Courier New" pitchFamily="49" charset="0"/>
              </a:rPr>
              <a:t>Lap_Top</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const</a:t>
            </a:r>
            <a:r>
              <a:rPr lang="en-US" sz="1400" dirty="0" smtClean="0">
                <a:latin typeface="Courier New" pitchFamily="49" charset="0"/>
                <a:cs typeface="Courier New" pitchFamily="49" charset="0"/>
              </a:rPr>
              <a:t> </a:t>
            </a:r>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::string&amp; man,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::string&amp; </a:t>
            </a:r>
            <a:r>
              <a:rPr lang="en-US" sz="1400" dirty="0" err="1">
                <a:latin typeface="Courier New" pitchFamily="49" charset="0"/>
                <a:cs typeface="Courier New" pitchFamily="49" charset="0"/>
              </a:rPr>
              <a:t>proc</a:t>
            </a:r>
            <a:r>
              <a:rPr lang="en-US" sz="1400" dirty="0">
                <a:latin typeface="Courier New" pitchFamily="49" charset="0"/>
                <a:cs typeface="Courier New" pitchFamily="49" charset="0"/>
              </a:rPr>
              <a:t>,</a:t>
            </a:r>
          </a:p>
          <a:p>
            <a:pPr marL="1320800" indent="0">
              <a:buFont typeface="Wingdings" pitchFamily="2" charset="2"/>
              <a:buNone/>
              <a:defRPr/>
            </a:pP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ram,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disk, double screen, double </a:t>
            </a:r>
            <a:r>
              <a:rPr lang="en-US" sz="1400" dirty="0" err="1">
                <a:latin typeface="Courier New" pitchFamily="49" charset="0"/>
                <a:cs typeface="Courier New" pitchFamily="49" charset="0"/>
              </a:rPr>
              <a:t>wei</a:t>
            </a:r>
            <a:r>
              <a:rPr lang="en-US" sz="1400" dirty="0">
                <a:latin typeface="Courier New" pitchFamily="49" charset="0"/>
                <a:cs typeface="Courier New" pitchFamily="49" charset="0"/>
              </a:rPr>
              <a:t>) :</a:t>
            </a:r>
          </a:p>
          <a:p>
            <a:pPr marL="0" indent="685800">
              <a:buFont typeface="Wingdings" pitchFamily="2" charset="2"/>
              <a:buNone/>
              <a:defRPr/>
            </a:pPr>
            <a:r>
              <a:rPr lang="en-US" sz="1400" dirty="0">
                <a:latin typeface="Courier New" pitchFamily="49" charset="0"/>
                <a:cs typeface="Courier New" pitchFamily="49" charset="0"/>
              </a:rPr>
              <a:t>Computer(man, </a:t>
            </a:r>
            <a:r>
              <a:rPr lang="en-US" sz="1400" dirty="0" err="1">
                <a:latin typeface="Courier New" pitchFamily="49" charset="0"/>
                <a:cs typeface="Courier New" pitchFamily="49" charset="0"/>
              </a:rPr>
              <a:t>proc</a:t>
            </a:r>
            <a:r>
              <a:rPr lang="en-US" sz="1400" dirty="0">
                <a:latin typeface="Courier New" pitchFamily="49" charset="0"/>
                <a:cs typeface="Courier New" pitchFamily="49" charset="0"/>
              </a:rPr>
              <a:t>, ram, disk), </a:t>
            </a:r>
            <a:r>
              <a:rPr lang="en-US" sz="1400" dirty="0" err="1">
                <a:latin typeface="Courier New" pitchFamily="49" charset="0"/>
                <a:cs typeface="Courier New" pitchFamily="49" charset="0"/>
              </a:rPr>
              <a:t>screen_size</a:t>
            </a:r>
            <a:r>
              <a:rPr lang="en-US" sz="1400" dirty="0">
                <a:latin typeface="Courier New" pitchFamily="49" charset="0"/>
                <a:cs typeface="Courier New" pitchFamily="49" charset="0"/>
              </a:rPr>
              <a:t>(screen), weight(</a:t>
            </a:r>
            <a:r>
              <a:rPr lang="en-US" sz="1400" dirty="0" err="1">
                <a:latin typeface="Courier New" pitchFamily="49" charset="0"/>
                <a:cs typeface="Courier New" pitchFamily="49" charset="0"/>
              </a:rPr>
              <a:t>wei</a:t>
            </a:r>
            <a:r>
              <a:rPr lang="en-US" sz="1400" dirty="0">
                <a:latin typeface="Courier New" pitchFamily="49" charset="0"/>
                <a:cs typeface="Courier New" pitchFamily="49" charset="0"/>
              </a:rPr>
              <a:t>) {}</a:t>
            </a:r>
          </a:p>
          <a:p>
            <a:pPr marL="0" indent="0">
              <a:buFont typeface="Wingdings" pitchFamily="2" charset="2"/>
              <a:buNone/>
              <a:defRPr/>
            </a:pPr>
            <a:r>
              <a:rPr lang="en-US" sz="1400" dirty="0">
                <a:latin typeface="Courier New" pitchFamily="49" charset="0"/>
                <a:cs typeface="Courier New" pitchFamily="49" charset="0"/>
              </a:rPr>
              <a:t>};</a:t>
            </a:r>
          </a:p>
          <a:p>
            <a:pPr marL="0" indent="0">
              <a:buFont typeface="Wingdings" pitchFamily="2" charset="2"/>
              <a:buNone/>
              <a:defRPr/>
            </a:pP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endif</a:t>
            </a:r>
            <a:endParaRPr lang="en-US" sz="1400" dirty="0">
              <a:latin typeface="Courier New" pitchFamily="49" charset="0"/>
              <a:cs typeface="Courier New" pitchFamily="49" charset="0"/>
            </a:endParaRPr>
          </a:p>
        </p:txBody>
      </p:sp>
      <p:sp>
        <p:nvSpPr>
          <p:cNvPr id="8" name="Text Placeholder 7"/>
          <p:cNvSpPr>
            <a:spLocks noGrp="1"/>
          </p:cNvSpPr>
          <p:nvPr>
            <p:ph type="body" sz="quarter" idx="1"/>
          </p:nvPr>
        </p:nvSpPr>
        <p:spPr>
          <a:xfrm>
            <a:off x="609600" y="1752600"/>
            <a:ext cx="8077200" cy="304800"/>
          </a:xfrm>
        </p:spPr>
        <p:txBody>
          <a:bodyPr>
            <a:normAutofit fontScale="85000" lnSpcReduction="20000"/>
          </a:bodyPr>
          <a:lstStyle/>
          <a:p>
            <a:pPr>
              <a:defRPr/>
            </a:pPr>
            <a:r>
              <a:rPr lang="en-US" dirty="0" err="1" smtClean="0">
                <a:latin typeface="Courier New" pitchFamily="49" charset="0"/>
                <a:cs typeface="Courier New" pitchFamily="49" charset="0"/>
              </a:rPr>
              <a:t>Lap_Top.h</a:t>
            </a:r>
            <a:endParaRPr lang="en-US" dirty="0">
              <a:latin typeface="Courier New" pitchFamily="49" charset="0"/>
              <a:cs typeface="Courier New" pitchFamily="49" charset="0"/>
            </a:endParaRPr>
          </a:p>
        </p:txBody>
      </p:sp>
      <p:sp>
        <p:nvSpPr>
          <p:cNvPr id="11" name="Line Callout 1 10"/>
          <p:cNvSpPr/>
          <p:nvPr/>
        </p:nvSpPr>
        <p:spPr>
          <a:xfrm>
            <a:off x="5562600" y="2438400"/>
            <a:ext cx="2819400" cy="1676400"/>
          </a:xfrm>
          <a:prstGeom prst="borderCallout1">
            <a:avLst>
              <a:gd name="adj1" fmla="val 18750"/>
              <a:gd name="adj2" fmla="val -8333"/>
              <a:gd name="adj3" fmla="val 37310"/>
              <a:gd name="adj4" fmla="val -1155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This line indicates that class </a:t>
            </a:r>
            <a:r>
              <a:rPr lang="en-US" sz="1600" dirty="0" err="1">
                <a:latin typeface="Courier New" pitchFamily="49" charset="0"/>
                <a:cs typeface="Courier New" pitchFamily="49" charset="0"/>
              </a:rPr>
              <a:t>Lap_Top</a:t>
            </a:r>
            <a:r>
              <a:rPr lang="en-US" dirty="0"/>
              <a:t> is derived from class </a:t>
            </a:r>
            <a:r>
              <a:rPr lang="en-US" sz="1600" dirty="0">
                <a:latin typeface="Courier New" pitchFamily="49" charset="0"/>
                <a:cs typeface="Courier New" pitchFamily="49" charset="0"/>
              </a:rPr>
              <a:t>Computer</a:t>
            </a:r>
            <a:r>
              <a:rPr lang="en-US" dirty="0"/>
              <a:t> and inherits its </a:t>
            </a:r>
            <a:r>
              <a:rPr lang="en-US" dirty="0" smtClean="0"/>
              <a:t>member data </a:t>
            </a:r>
            <a:r>
              <a:rPr lang="en-US" dirty="0"/>
              <a:t>and</a:t>
            </a:r>
          </a:p>
          <a:p>
            <a:pPr>
              <a:defRPr/>
            </a:pPr>
            <a:r>
              <a:rPr lang="en-US" dirty="0"/>
              <a:t>member functions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p:nvPr>
        </p:nvSpPr>
        <p:spPr/>
        <p:txBody>
          <a:bodyPr/>
          <a:lstStyle/>
          <a:p>
            <a:r>
              <a:rPr lang="en-US" b="1" smtClean="0"/>
              <a:t>Class </a:t>
            </a:r>
            <a:r>
              <a:rPr lang="en-US" sz="4000" b="1" smtClean="0">
                <a:latin typeface="Courier New" pitchFamily="49" charset="0"/>
                <a:cs typeface="Courier New" pitchFamily="49" charset="0"/>
              </a:rPr>
              <a:t>Lap_Top</a:t>
            </a:r>
          </a:p>
        </p:txBody>
      </p:sp>
      <p:sp>
        <p:nvSpPr>
          <p:cNvPr id="5" name="Content Placeholder 4"/>
          <p:cNvSpPr>
            <a:spLocks noGrp="1"/>
          </p:cNvSpPr>
          <p:nvPr>
            <p:ph sz="quarter" idx="2"/>
          </p:nvPr>
        </p:nvSpPr>
        <p:spPr>
          <a:xfrm>
            <a:off x="609600" y="2057400"/>
            <a:ext cx="8077200" cy="4724400"/>
          </a:xfrm>
        </p:spPr>
        <p:txBody>
          <a:bodyPr>
            <a:noAutofit/>
          </a:bodyPr>
          <a:lstStyle/>
          <a:p>
            <a:pPr marL="0" indent="0">
              <a:buFont typeface="Wingdings" pitchFamily="2" charset="2"/>
              <a:buNone/>
              <a:defRPr/>
            </a:pPr>
            <a:r>
              <a:rPr lang="en-US" sz="1400" dirty="0" smtClean="0">
                <a:latin typeface="Courier New" pitchFamily="49" charset="0"/>
                <a:cs typeface="Courier New" pitchFamily="49" charset="0"/>
              </a:rPr>
              <a:t>#</a:t>
            </a:r>
            <a:r>
              <a:rPr lang="en-US" sz="1400" dirty="0" err="1">
                <a:latin typeface="Courier New" pitchFamily="49" charset="0"/>
                <a:cs typeface="Courier New" pitchFamily="49" charset="0"/>
              </a:rPr>
              <a:t>ifndef</a:t>
            </a:r>
            <a:r>
              <a:rPr lang="en-US" sz="1400" dirty="0">
                <a:latin typeface="Courier New" pitchFamily="49" charset="0"/>
                <a:cs typeface="Courier New" pitchFamily="49" charset="0"/>
              </a:rPr>
              <a:t> LAP_TOP_H_</a:t>
            </a:r>
          </a:p>
          <a:p>
            <a:pPr marL="0" indent="0">
              <a:buFont typeface="Wingdings" pitchFamily="2" charset="2"/>
              <a:buNone/>
              <a:defRPr/>
            </a:pPr>
            <a:r>
              <a:rPr lang="en-US" sz="1400" dirty="0">
                <a:latin typeface="Courier New" pitchFamily="49" charset="0"/>
                <a:cs typeface="Courier New" pitchFamily="49" charset="0"/>
              </a:rPr>
              <a:t>#define LAP_TOP_H_</a:t>
            </a:r>
          </a:p>
          <a:p>
            <a:pPr marL="0" indent="0">
              <a:buFont typeface="Wingdings" pitchFamily="2" charset="2"/>
              <a:buNone/>
              <a:defRPr/>
            </a:pPr>
            <a:r>
              <a:rPr lang="en-US" sz="1400" dirty="0">
                <a:latin typeface="Courier New" pitchFamily="49" charset="0"/>
                <a:cs typeface="Courier New" pitchFamily="49" charset="0"/>
              </a:rPr>
              <a:t>#include "</a:t>
            </a:r>
            <a:r>
              <a:rPr lang="en-US" sz="1400" dirty="0" err="1">
                <a:latin typeface="Courier New" pitchFamily="49" charset="0"/>
                <a:cs typeface="Courier New" pitchFamily="49" charset="0"/>
              </a:rPr>
              <a:t>Computer.h</a:t>
            </a:r>
            <a:r>
              <a:rPr lang="en-US" sz="1400" dirty="0" smtClean="0">
                <a:latin typeface="Courier New" pitchFamily="49" charset="0"/>
                <a:cs typeface="Courier New" pitchFamily="49" charset="0"/>
              </a:rPr>
              <a:t>"</a:t>
            </a:r>
          </a:p>
          <a:p>
            <a:pPr marL="0" indent="0">
              <a:buFont typeface="Wingdings" pitchFamily="2" charset="2"/>
              <a:buNone/>
              <a:defRPr/>
            </a:pPr>
            <a:r>
              <a:rPr lang="en-US" sz="1400" dirty="0" smtClean="0">
                <a:latin typeface="Courier New" pitchFamily="49" charset="0"/>
                <a:cs typeface="Courier New" pitchFamily="49" charset="0"/>
              </a:rPr>
              <a:t>class </a:t>
            </a:r>
            <a:r>
              <a:rPr lang="en-US" sz="1400" dirty="0" err="1">
                <a:latin typeface="Courier New" pitchFamily="49" charset="0"/>
                <a:cs typeface="Courier New" pitchFamily="49" charset="0"/>
              </a:rPr>
              <a:t>Lap_Top</a:t>
            </a:r>
            <a:r>
              <a:rPr lang="en-US" sz="1400" dirty="0">
                <a:latin typeface="Courier New" pitchFamily="49" charset="0"/>
                <a:cs typeface="Courier New" pitchFamily="49" charset="0"/>
              </a:rPr>
              <a:t> : public Computer {</a:t>
            </a:r>
          </a:p>
          <a:p>
            <a:pPr marL="228600" indent="0">
              <a:buFont typeface="Wingdings" pitchFamily="2" charset="2"/>
              <a:buNone/>
              <a:defRPr/>
            </a:pPr>
            <a:r>
              <a:rPr lang="en-US" sz="1400" dirty="0">
                <a:latin typeface="Courier New" pitchFamily="49" charset="0"/>
                <a:cs typeface="Courier New" pitchFamily="49" charset="0"/>
              </a:rPr>
              <a:t>private:</a:t>
            </a:r>
          </a:p>
          <a:p>
            <a:pPr marL="457200" indent="0">
              <a:buFont typeface="Wingdings" pitchFamily="2" charset="2"/>
              <a:buNone/>
              <a:defRPr/>
            </a:pPr>
            <a:r>
              <a:rPr lang="en-US" sz="1400" dirty="0" smtClean="0">
                <a:latin typeface="Courier New" pitchFamily="49" charset="0"/>
                <a:cs typeface="Courier New" pitchFamily="49" charset="0"/>
              </a:rPr>
              <a:t>double </a:t>
            </a:r>
            <a:r>
              <a:rPr lang="en-US" sz="1400" dirty="0" err="1">
                <a:latin typeface="Courier New" pitchFamily="49" charset="0"/>
                <a:cs typeface="Courier New" pitchFamily="49" charset="0"/>
              </a:rPr>
              <a:t>screen_size</a:t>
            </a:r>
            <a:r>
              <a:rPr lang="en-US" sz="1400" dirty="0">
                <a:latin typeface="Courier New" pitchFamily="49" charset="0"/>
                <a:cs typeface="Courier New" pitchFamily="49" charset="0"/>
              </a:rPr>
              <a:t>;</a:t>
            </a:r>
          </a:p>
          <a:p>
            <a:pPr marL="457200" indent="0">
              <a:buFont typeface="Wingdings" pitchFamily="2" charset="2"/>
              <a:buNone/>
              <a:defRPr/>
            </a:pPr>
            <a:r>
              <a:rPr lang="en-US" sz="1400" dirty="0">
                <a:latin typeface="Courier New" pitchFamily="49" charset="0"/>
                <a:cs typeface="Courier New" pitchFamily="49" charset="0"/>
              </a:rPr>
              <a:t>double weight;</a:t>
            </a:r>
          </a:p>
          <a:p>
            <a:pPr marL="228600" indent="0">
              <a:buFont typeface="Wingdings" pitchFamily="2" charset="2"/>
              <a:buNone/>
              <a:defRPr/>
            </a:pPr>
            <a:r>
              <a:rPr lang="en-US" sz="1400" dirty="0">
                <a:latin typeface="Courier New" pitchFamily="49" charset="0"/>
                <a:cs typeface="Courier New" pitchFamily="49" charset="0"/>
              </a:rPr>
              <a:t>public:</a:t>
            </a:r>
          </a:p>
          <a:p>
            <a:pPr marL="457200" indent="0">
              <a:buFont typeface="Wingdings" pitchFamily="2" charset="2"/>
              <a:buNone/>
              <a:defRPr/>
            </a:pPr>
            <a:r>
              <a:rPr lang="en-US" sz="1400" dirty="0" err="1" smtClean="0">
                <a:latin typeface="Courier New" pitchFamily="49" charset="0"/>
                <a:cs typeface="Courier New" pitchFamily="49" charset="0"/>
              </a:rPr>
              <a:t>Lap_Top</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const</a:t>
            </a:r>
            <a:r>
              <a:rPr lang="en-US" sz="1400" dirty="0" smtClean="0">
                <a:latin typeface="Courier New" pitchFamily="49" charset="0"/>
                <a:cs typeface="Courier New" pitchFamily="49" charset="0"/>
              </a:rPr>
              <a:t> </a:t>
            </a:r>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::string&amp; man,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::string&amp; </a:t>
            </a:r>
            <a:r>
              <a:rPr lang="en-US" sz="1400" dirty="0" err="1">
                <a:latin typeface="Courier New" pitchFamily="49" charset="0"/>
                <a:cs typeface="Courier New" pitchFamily="49" charset="0"/>
              </a:rPr>
              <a:t>proc</a:t>
            </a:r>
            <a:r>
              <a:rPr lang="en-US" sz="1400" dirty="0">
                <a:latin typeface="Courier New" pitchFamily="49" charset="0"/>
                <a:cs typeface="Courier New" pitchFamily="49" charset="0"/>
              </a:rPr>
              <a:t>,</a:t>
            </a:r>
          </a:p>
          <a:p>
            <a:pPr marL="1320800" indent="0">
              <a:buFont typeface="Wingdings" pitchFamily="2" charset="2"/>
              <a:buNone/>
              <a:defRPr/>
            </a:pP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ram,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disk, double screen, double </a:t>
            </a:r>
            <a:r>
              <a:rPr lang="en-US" sz="1400" dirty="0" err="1">
                <a:latin typeface="Courier New" pitchFamily="49" charset="0"/>
                <a:cs typeface="Courier New" pitchFamily="49" charset="0"/>
              </a:rPr>
              <a:t>wei</a:t>
            </a:r>
            <a:r>
              <a:rPr lang="en-US" sz="1400" dirty="0">
                <a:latin typeface="Courier New" pitchFamily="49" charset="0"/>
                <a:cs typeface="Courier New" pitchFamily="49" charset="0"/>
              </a:rPr>
              <a:t>) :</a:t>
            </a:r>
          </a:p>
          <a:p>
            <a:pPr marL="0" indent="685800">
              <a:buFont typeface="Wingdings" pitchFamily="2" charset="2"/>
              <a:buNone/>
              <a:defRPr/>
            </a:pPr>
            <a:r>
              <a:rPr lang="en-US" sz="1400" dirty="0">
                <a:latin typeface="Courier New" pitchFamily="49" charset="0"/>
                <a:cs typeface="Courier New" pitchFamily="49" charset="0"/>
              </a:rPr>
              <a:t>Computer(man, </a:t>
            </a:r>
            <a:r>
              <a:rPr lang="en-US" sz="1400" dirty="0" err="1">
                <a:latin typeface="Courier New" pitchFamily="49" charset="0"/>
                <a:cs typeface="Courier New" pitchFamily="49" charset="0"/>
              </a:rPr>
              <a:t>proc</a:t>
            </a:r>
            <a:r>
              <a:rPr lang="en-US" sz="1400" dirty="0">
                <a:latin typeface="Courier New" pitchFamily="49" charset="0"/>
                <a:cs typeface="Courier New" pitchFamily="49" charset="0"/>
              </a:rPr>
              <a:t>, ram, disk), </a:t>
            </a:r>
            <a:r>
              <a:rPr lang="en-US" sz="1400" dirty="0" err="1">
                <a:latin typeface="Courier New" pitchFamily="49" charset="0"/>
                <a:cs typeface="Courier New" pitchFamily="49" charset="0"/>
              </a:rPr>
              <a:t>screen_size</a:t>
            </a:r>
            <a:r>
              <a:rPr lang="en-US" sz="1400" dirty="0">
                <a:latin typeface="Courier New" pitchFamily="49" charset="0"/>
                <a:cs typeface="Courier New" pitchFamily="49" charset="0"/>
              </a:rPr>
              <a:t>(screen), weight(</a:t>
            </a:r>
            <a:r>
              <a:rPr lang="en-US" sz="1400" dirty="0" err="1">
                <a:latin typeface="Courier New" pitchFamily="49" charset="0"/>
                <a:cs typeface="Courier New" pitchFamily="49" charset="0"/>
              </a:rPr>
              <a:t>wei</a:t>
            </a:r>
            <a:r>
              <a:rPr lang="en-US" sz="1400" dirty="0">
                <a:latin typeface="Courier New" pitchFamily="49" charset="0"/>
                <a:cs typeface="Courier New" pitchFamily="49" charset="0"/>
              </a:rPr>
              <a:t>) {}</a:t>
            </a:r>
          </a:p>
          <a:p>
            <a:pPr marL="0" indent="0">
              <a:buFont typeface="Wingdings" pitchFamily="2" charset="2"/>
              <a:buNone/>
              <a:defRPr/>
            </a:pPr>
            <a:r>
              <a:rPr lang="en-US" sz="1400" dirty="0">
                <a:latin typeface="Courier New" pitchFamily="49" charset="0"/>
                <a:cs typeface="Courier New" pitchFamily="49" charset="0"/>
              </a:rPr>
              <a:t>};</a:t>
            </a:r>
          </a:p>
          <a:p>
            <a:pPr marL="0" indent="0">
              <a:buFont typeface="Wingdings" pitchFamily="2" charset="2"/>
              <a:buNone/>
              <a:defRPr/>
            </a:pP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endif</a:t>
            </a:r>
            <a:endParaRPr lang="en-US" sz="1400" dirty="0">
              <a:latin typeface="Courier New" pitchFamily="49" charset="0"/>
              <a:cs typeface="Courier New" pitchFamily="49" charset="0"/>
            </a:endParaRPr>
          </a:p>
        </p:txBody>
      </p:sp>
      <p:sp>
        <p:nvSpPr>
          <p:cNvPr id="8" name="Text Placeholder 7"/>
          <p:cNvSpPr>
            <a:spLocks noGrp="1"/>
          </p:cNvSpPr>
          <p:nvPr>
            <p:ph type="body" sz="quarter" idx="1"/>
          </p:nvPr>
        </p:nvSpPr>
        <p:spPr>
          <a:xfrm>
            <a:off x="609600" y="1752600"/>
            <a:ext cx="8077200" cy="304800"/>
          </a:xfrm>
        </p:spPr>
        <p:txBody>
          <a:bodyPr>
            <a:normAutofit fontScale="85000" lnSpcReduction="20000"/>
          </a:bodyPr>
          <a:lstStyle/>
          <a:p>
            <a:pPr>
              <a:defRPr/>
            </a:pPr>
            <a:r>
              <a:rPr lang="en-US" dirty="0" err="1" smtClean="0">
                <a:latin typeface="Courier New" pitchFamily="49" charset="0"/>
                <a:cs typeface="Courier New" pitchFamily="49" charset="0"/>
              </a:rPr>
              <a:t>Lap_Top.h</a:t>
            </a:r>
            <a:endParaRPr lang="en-US" dirty="0">
              <a:latin typeface="Courier New" pitchFamily="49" charset="0"/>
              <a:cs typeface="Courier New" pitchFamily="49" charset="0"/>
            </a:endParaRPr>
          </a:p>
        </p:txBody>
      </p:sp>
      <p:sp>
        <p:nvSpPr>
          <p:cNvPr id="11" name="Line Callout 1 10"/>
          <p:cNvSpPr/>
          <p:nvPr/>
        </p:nvSpPr>
        <p:spPr>
          <a:xfrm>
            <a:off x="5029200" y="2362200"/>
            <a:ext cx="3733800" cy="2438400"/>
          </a:xfrm>
          <a:prstGeom prst="borderCallout1">
            <a:avLst>
              <a:gd name="adj1" fmla="val 10223"/>
              <a:gd name="adj2" fmla="val -5434"/>
              <a:gd name="adj3" fmla="val 27799"/>
              <a:gd name="adj4" fmla="val -555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If we omit the keyword </a:t>
            </a:r>
            <a:r>
              <a:rPr lang="en-US" sz="1600" dirty="0">
                <a:latin typeface="Courier New" pitchFamily="49" charset="0"/>
                <a:cs typeface="Courier New" pitchFamily="49" charset="0"/>
              </a:rPr>
              <a:t>public</a:t>
            </a:r>
            <a:r>
              <a:rPr lang="en-US" b="1" dirty="0"/>
              <a:t> </a:t>
            </a:r>
            <a:r>
              <a:rPr lang="en-US" dirty="0"/>
              <a:t>when we declare a derived class, we will declare a derived class with private inheritance.  This means that the derived class will inherit the data fields and functions of the base class, but they will not be visible to client classes.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p:txBody>
          <a:bodyPr/>
          <a:lstStyle/>
          <a:p>
            <a:r>
              <a:rPr lang="en-US" sz="3600" b="1" smtClean="0"/>
              <a:t>Initializing Data Fields in a Derived Class</a:t>
            </a:r>
            <a:endParaRPr lang="en-US" sz="3200" b="1" smtClean="0">
              <a:latin typeface="Courier New" pitchFamily="49" charset="0"/>
              <a:cs typeface="Courier New" pitchFamily="49" charset="0"/>
            </a:endParaRPr>
          </a:p>
        </p:txBody>
      </p:sp>
      <p:sp>
        <p:nvSpPr>
          <p:cNvPr id="5" name="Content Placeholder 4"/>
          <p:cNvSpPr>
            <a:spLocks noGrp="1"/>
          </p:cNvSpPr>
          <p:nvPr>
            <p:ph sz="quarter" idx="2"/>
          </p:nvPr>
        </p:nvSpPr>
        <p:spPr>
          <a:xfrm>
            <a:off x="609600" y="2057400"/>
            <a:ext cx="8077200" cy="4724400"/>
          </a:xfrm>
        </p:spPr>
        <p:txBody>
          <a:bodyPr>
            <a:noAutofit/>
          </a:bodyPr>
          <a:lstStyle/>
          <a:p>
            <a:pPr marL="0" indent="0">
              <a:buFont typeface="Wingdings" pitchFamily="2" charset="2"/>
              <a:buNone/>
              <a:defRPr/>
            </a:pPr>
            <a:r>
              <a:rPr lang="en-US" sz="1400" dirty="0" smtClean="0">
                <a:latin typeface="Courier New" pitchFamily="49" charset="0"/>
                <a:cs typeface="Courier New" pitchFamily="49" charset="0"/>
              </a:rPr>
              <a:t>#</a:t>
            </a:r>
            <a:r>
              <a:rPr lang="en-US" sz="1400" dirty="0" err="1">
                <a:latin typeface="Courier New" pitchFamily="49" charset="0"/>
                <a:cs typeface="Courier New" pitchFamily="49" charset="0"/>
              </a:rPr>
              <a:t>ifndef</a:t>
            </a:r>
            <a:r>
              <a:rPr lang="en-US" sz="1400" dirty="0">
                <a:latin typeface="Courier New" pitchFamily="49" charset="0"/>
                <a:cs typeface="Courier New" pitchFamily="49" charset="0"/>
              </a:rPr>
              <a:t> LAP_TOP_H_</a:t>
            </a:r>
          </a:p>
          <a:p>
            <a:pPr marL="0" indent="0">
              <a:buFont typeface="Wingdings" pitchFamily="2" charset="2"/>
              <a:buNone/>
              <a:defRPr/>
            </a:pPr>
            <a:r>
              <a:rPr lang="en-US" sz="1400" dirty="0">
                <a:latin typeface="Courier New" pitchFamily="49" charset="0"/>
                <a:cs typeface="Courier New" pitchFamily="49" charset="0"/>
              </a:rPr>
              <a:t>#define LAP_TOP_H_</a:t>
            </a:r>
          </a:p>
          <a:p>
            <a:pPr marL="0" indent="0">
              <a:buFont typeface="Wingdings" pitchFamily="2" charset="2"/>
              <a:buNone/>
              <a:defRPr/>
            </a:pPr>
            <a:r>
              <a:rPr lang="en-US" sz="1400" dirty="0">
                <a:latin typeface="Courier New" pitchFamily="49" charset="0"/>
                <a:cs typeface="Courier New" pitchFamily="49" charset="0"/>
              </a:rPr>
              <a:t>#include "</a:t>
            </a:r>
            <a:r>
              <a:rPr lang="en-US" sz="1400" dirty="0" err="1">
                <a:latin typeface="Courier New" pitchFamily="49" charset="0"/>
                <a:cs typeface="Courier New" pitchFamily="49" charset="0"/>
              </a:rPr>
              <a:t>Computer.h</a:t>
            </a:r>
            <a:r>
              <a:rPr lang="en-US" sz="1400" dirty="0" smtClean="0">
                <a:latin typeface="Courier New" pitchFamily="49" charset="0"/>
                <a:cs typeface="Courier New" pitchFamily="49" charset="0"/>
              </a:rPr>
              <a:t>"</a:t>
            </a:r>
          </a:p>
          <a:p>
            <a:pPr marL="0" indent="0">
              <a:buFont typeface="Wingdings" pitchFamily="2" charset="2"/>
              <a:buNone/>
              <a:defRPr/>
            </a:pPr>
            <a:r>
              <a:rPr lang="en-US" sz="1400" dirty="0" smtClean="0">
                <a:latin typeface="Courier New" pitchFamily="49" charset="0"/>
                <a:cs typeface="Courier New" pitchFamily="49" charset="0"/>
              </a:rPr>
              <a:t>class </a:t>
            </a:r>
            <a:r>
              <a:rPr lang="en-US" sz="1400" dirty="0" err="1">
                <a:latin typeface="Courier New" pitchFamily="49" charset="0"/>
                <a:cs typeface="Courier New" pitchFamily="49" charset="0"/>
              </a:rPr>
              <a:t>Lap_Top</a:t>
            </a:r>
            <a:r>
              <a:rPr lang="en-US" sz="1400" dirty="0">
                <a:latin typeface="Courier New" pitchFamily="49" charset="0"/>
                <a:cs typeface="Courier New" pitchFamily="49" charset="0"/>
              </a:rPr>
              <a:t> : public Computer {</a:t>
            </a:r>
          </a:p>
          <a:p>
            <a:pPr marL="228600" indent="0">
              <a:buFont typeface="Wingdings" pitchFamily="2" charset="2"/>
              <a:buNone/>
              <a:defRPr/>
            </a:pPr>
            <a:r>
              <a:rPr lang="en-US" sz="1400" dirty="0">
                <a:latin typeface="Courier New" pitchFamily="49" charset="0"/>
                <a:cs typeface="Courier New" pitchFamily="49" charset="0"/>
              </a:rPr>
              <a:t>private:</a:t>
            </a:r>
          </a:p>
          <a:p>
            <a:pPr marL="457200" indent="0">
              <a:buFont typeface="Wingdings" pitchFamily="2" charset="2"/>
              <a:buNone/>
              <a:defRPr/>
            </a:pPr>
            <a:r>
              <a:rPr lang="en-US" sz="1400" dirty="0" smtClean="0">
                <a:latin typeface="Courier New" pitchFamily="49" charset="0"/>
                <a:cs typeface="Courier New" pitchFamily="49" charset="0"/>
              </a:rPr>
              <a:t>double </a:t>
            </a:r>
            <a:r>
              <a:rPr lang="en-US" sz="1400" dirty="0" err="1">
                <a:latin typeface="Courier New" pitchFamily="49" charset="0"/>
                <a:cs typeface="Courier New" pitchFamily="49" charset="0"/>
              </a:rPr>
              <a:t>screen_size</a:t>
            </a:r>
            <a:r>
              <a:rPr lang="en-US" sz="1400" dirty="0">
                <a:latin typeface="Courier New" pitchFamily="49" charset="0"/>
                <a:cs typeface="Courier New" pitchFamily="49" charset="0"/>
              </a:rPr>
              <a:t>;</a:t>
            </a:r>
          </a:p>
          <a:p>
            <a:pPr marL="457200" indent="0">
              <a:buFont typeface="Wingdings" pitchFamily="2" charset="2"/>
              <a:buNone/>
              <a:defRPr/>
            </a:pPr>
            <a:r>
              <a:rPr lang="en-US" sz="1400" dirty="0">
                <a:latin typeface="Courier New" pitchFamily="49" charset="0"/>
                <a:cs typeface="Courier New" pitchFamily="49" charset="0"/>
              </a:rPr>
              <a:t>double weight;</a:t>
            </a:r>
          </a:p>
          <a:p>
            <a:pPr marL="228600" indent="0">
              <a:buFont typeface="Wingdings" pitchFamily="2" charset="2"/>
              <a:buNone/>
              <a:defRPr/>
            </a:pPr>
            <a:r>
              <a:rPr lang="en-US" sz="1400" dirty="0">
                <a:latin typeface="Courier New" pitchFamily="49" charset="0"/>
                <a:cs typeface="Courier New" pitchFamily="49" charset="0"/>
              </a:rPr>
              <a:t>public:</a:t>
            </a:r>
          </a:p>
          <a:p>
            <a:pPr marL="457200" indent="0">
              <a:buFont typeface="Wingdings" pitchFamily="2" charset="2"/>
              <a:buNone/>
              <a:defRPr/>
            </a:pPr>
            <a:r>
              <a:rPr lang="en-US" sz="1400" dirty="0" err="1" smtClean="0">
                <a:latin typeface="Courier New" pitchFamily="49" charset="0"/>
                <a:cs typeface="Courier New" pitchFamily="49" charset="0"/>
              </a:rPr>
              <a:t>Lap_Top</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const</a:t>
            </a:r>
            <a:r>
              <a:rPr lang="en-US" sz="1400" dirty="0" smtClean="0">
                <a:latin typeface="Courier New" pitchFamily="49" charset="0"/>
                <a:cs typeface="Courier New" pitchFamily="49" charset="0"/>
              </a:rPr>
              <a:t> </a:t>
            </a:r>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::string&amp; man,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::string&amp; </a:t>
            </a:r>
            <a:r>
              <a:rPr lang="en-US" sz="1400" dirty="0" err="1">
                <a:latin typeface="Courier New" pitchFamily="49" charset="0"/>
                <a:cs typeface="Courier New" pitchFamily="49" charset="0"/>
              </a:rPr>
              <a:t>proc</a:t>
            </a:r>
            <a:r>
              <a:rPr lang="en-US" sz="1400" dirty="0">
                <a:latin typeface="Courier New" pitchFamily="49" charset="0"/>
                <a:cs typeface="Courier New" pitchFamily="49" charset="0"/>
              </a:rPr>
              <a:t>,</a:t>
            </a:r>
          </a:p>
          <a:p>
            <a:pPr marL="1320800" indent="0">
              <a:buFont typeface="Wingdings" pitchFamily="2" charset="2"/>
              <a:buNone/>
              <a:defRPr/>
            </a:pP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ram,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disk, double screen, double </a:t>
            </a:r>
            <a:r>
              <a:rPr lang="en-US" sz="1400" dirty="0" err="1">
                <a:latin typeface="Courier New" pitchFamily="49" charset="0"/>
                <a:cs typeface="Courier New" pitchFamily="49" charset="0"/>
              </a:rPr>
              <a:t>wei</a:t>
            </a:r>
            <a:r>
              <a:rPr lang="en-US" sz="1400" dirty="0">
                <a:latin typeface="Courier New" pitchFamily="49" charset="0"/>
                <a:cs typeface="Courier New" pitchFamily="49" charset="0"/>
              </a:rPr>
              <a:t>) :</a:t>
            </a:r>
          </a:p>
          <a:p>
            <a:pPr marL="0" indent="685800">
              <a:buFont typeface="Wingdings" pitchFamily="2" charset="2"/>
              <a:buNone/>
              <a:defRPr/>
            </a:pPr>
            <a:r>
              <a:rPr lang="en-US" sz="1400" dirty="0">
                <a:latin typeface="Courier New" pitchFamily="49" charset="0"/>
                <a:cs typeface="Courier New" pitchFamily="49" charset="0"/>
              </a:rPr>
              <a:t>Computer(man, </a:t>
            </a:r>
            <a:r>
              <a:rPr lang="en-US" sz="1400" dirty="0" err="1">
                <a:latin typeface="Courier New" pitchFamily="49" charset="0"/>
                <a:cs typeface="Courier New" pitchFamily="49" charset="0"/>
              </a:rPr>
              <a:t>proc</a:t>
            </a:r>
            <a:r>
              <a:rPr lang="en-US" sz="1400" dirty="0">
                <a:latin typeface="Courier New" pitchFamily="49" charset="0"/>
                <a:cs typeface="Courier New" pitchFamily="49" charset="0"/>
              </a:rPr>
              <a:t>, ram, disk), </a:t>
            </a:r>
            <a:r>
              <a:rPr lang="en-US" sz="1400" dirty="0" err="1">
                <a:latin typeface="Courier New" pitchFamily="49" charset="0"/>
                <a:cs typeface="Courier New" pitchFamily="49" charset="0"/>
              </a:rPr>
              <a:t>screen_size</a:t>
            </a:r>
            <a:r>
              <a:rPr lang="en-US" sz="1400" dirty="0">
                <a:latin typeface="Courier New" pitchFamily="49" charset="0"/>
                <a:cs typeface="Courier New" pitchFamily="49" charset="0"/>
              </a:rPr>
              <a:t>(screen), weight(</a:t>
            </a:r>
            <a:r>
              <a:rPr lang="en-US" sz="1400" dirty="0" err="1">
                <a:latin typeface="Courier New" pitchFamily="49" charset="0"/>
                <a:cs typeface="Courier New" pitchFamily="49" charset="0"/>
              </a:rPr>
              <a:t>wei</a:t>
            </a:r>
            <a:r>
              <a:rPr lang="en-US" sz="1400" dirty="0">
                <a:latin typeface="Courier New" pitchFamily="49" charset="0"/>
                <a:cs typeface="Courier New" pitchFamily="49" charset="0"/>
              </a:rPr>
              <a:t>) {}</a:t>
            </a:r>
          </a:p>
          <a:p>
            <a:pPr marL="0" indent="0">
              <a:buFont typeface="Wingdings" pitchFamily="2" charset="2"/>
              <a:buNone/>
              <a:defRPr/>
            </a:pPr>
            <a:r>
              <a:rPr lang="en-US" sz="1400" dirty="0">
                <a:latin typeface="Courier New" pitchFamily="49" charset="0"/>
                <a:cs typeface="Courier New" pitchFamily="49" charset="0"/>
              </a:rPr>
              <a:t>};</a:t>
            </a:r>
          </a:p>
          <a:p>
            <a:pPr marL="0" indent="0">
              <a:buFont typeface="Wingdings" pitchFamily="2" charset="2"/>
              <a:buNone/>
              <a:defRPr/>
            </a:pP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endif</a:t>
            </a:r>
            <a:endParaRPr lang="en-US" sz="1400" dirty="0">
              <a:latin typeface="Courier New" pitchFamily="49" charset="0"/>
              <a:cs typeface="Courier New" pitchFamily="49" charset="0"/>
            </a:endParaRPr>
          </a:p>
        </p:txBody>
      </p:sp>
      <p:sp>
        <p:nvSpPr>
          <p:cNvPr id="8" name="Text Placeholder 7"/>
          <p:cNvSpPr>
            <a:spLocks noGrp="1"/>
          </p:cNvSpPr>
          <p:nvPr>
            <p:ph type="body" sz="quarter" idx="1"/>
          </p:nvPr>
        </p:nvSpPr>
        <p:spPr>
          <a:xfrm>
            <a:off x="609600" y="1752600"/>
            <a:ext cx="8077200" cy="304800"/>
          </a:xfrm>
        </p:spPr>
        <p:txBody>
          <a:bodyPr>
            <a:normAutofit fontScale="85000" lnSpcReduction="20000"/>
          </a:bodyPr>
          <a:lstStyle/>
          <a:p>
            <a:pPr>
              <a:defRPr/>
            </a:pPr>
            <a:r>
              <a:rPr lang="en-US" dirty="0" err="1" smtClean="0">
                <a:latin typeface="Courier New" pitchFamily="49" charset="0"/>
                <a:cs typeface="Courier New" pitchFamily="49" charset="0"/>
              </a:rPr>
              <a:t>Lap_Top.h</a:t>
            </a:r>
            <a:endParaRPr lang="en-US" dirty="0">
              <a:latin typeface="Courier New" pitchFamily="49" charset="0"/>
              <a:cs typeface="Courier New" pitchFamily="49" charset="0"/>
            </a:endParaRPr>
          </a:p>
        </p:txBody>
      </p:sp>
      <p:sp>
        <p:nvSpPr>
          <p:cNvPr id="11" name="Line Callout 1 10"/>
          <p:cNvSpPr/>
          <p:nvPr/>
        </p:nvSpPr>
        <p:spPr>
          <a:xfrm>
            <a:off x="5029200" y="2209800"/>
            <a:ext cx="3429000" cy="2209800"/>
          </a:xfrm>
          <a:prstGeom prst="borderCallout1">
            <a:avLst>
              <a:gd name="adj1" fmla="val 61036"/>
              <a:gd name="adj2" fmla="val -6915"/>
              <a:gd name="adj3" fmla="val 100828"/>
              <a:gd name="adj4" fmla="val -2660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The constructor for class </a:t>
            </a:r>
            <a:r>
              <a:rPr lang="en-US" sz="1600" dirty="0" err="1">
                <a:latin typeface="Courier New" pitchFamily="49" charset="0"/>
                <a:cs typeface="Courier New" pitchFamily="49" charset="0"/>
              </a:rPr>
              <a:t>Lap_Top</a:t>
            </a:r>
            <a:r>
              <a:rPr lang="en-US" sz="1600" dirty="0"/>
              <a:t> </a:t>
            </a:r>
            <a:r>
              <a:rPr lang="en-US" dirty="0"/>
              <a:t>must begin by initializing the four data fields inherited from class </a:t>
            </a:r>
            <a:r>
              <a:rPr lang="en-US" sz="1600" dirty="0">
                <a:latin typeface="Courier New" pitchFamily="49" charset="0"/>
                <a:cs typeface="Courier New" pitchFamily="49" charset="0"/>
              </a:rPr>
              <a:t>Computer</a:t>
            </a:r>
            <a:r>
              <a:rPr lang="en-US" dirty="0"/>
              <a:t>.  Because those data fields are private to the base class, C++ requires that they be initialized by a base class </a:t>
            </a:r>
            <a:r>
              <a:rPr lang="en-US" dirty="0" smtClean="0"/>
              <a:t>constructor</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3"/>
          <p:cNvSpPr>
            <a:spLocks noGrp="1"/>
          </p:cNvSpPr>
          <p:nvPr>
            <p:ph type="title"/>
          </p:nvPr>
        </p:nvSpPr>
        <p:spPr/>
        <p:txBody>
          <a:bodyPr/>
          <a:lstStyle/>
          <a:p>
            <a:r>
              <a:rPr lang="en-US" sz="3600" b="1" smtClean="0"/>
              <a:t>Initializing Data Fields in a Derived Class (cont.)</a:t>
            </a:r>
            <a:endParaRPr lang="en-US" sz="3200" b="1" smtClean="0">
              <a:latin typeface="Courier New" pitchFamily="49" charset="0"/>
              <a:cs typeface="Courier New" pitchFamily="49" charset="0"/>
            </a:endParaRPr>
          </a:p>
        </p:txBody>
      </p:sp>
      <p:sp>
        <p:nvSpPr>
          <p:cNvPr id="5" name="Content Placeholder 4"/>
          <p:cNvSpPr>
            <a:spLocks noGrp="1"/>
          </p:cNvSpPr>
          <p:nvPr>
            <p:ph sz="quarter" idx="2"/>
          </p:nvPr>
        </p:nvSpPr>
        <p:spPr>
          <a:xfrm>
            <a:off x="609600" y="2057400"/>
            <a:ext cx="8077200" cy="4724400"/>
          </a:xfrm>
        </p:spPr>
        <p:txBody>
          <a:bodyPr>
            <a:noAutofit/>
          </a:bodyPr>
          <a:lstStyle/>
          <a:p>
            <a:pPr marL="0" indent="0">
              <a:buFont typeface="Wingdings" pitchFamily="2" charset="2"/>
              <a:buNone/>
              <a:defRPr/>
            </a:pPr>
            <a:r>
              <a:rPr lang="en-US" sz="1400" dirty="0" smtClean="0">
                <a:latin typeface="Courier New" pitchFamily="49" charset="0"/>
                <a:cs typeface="Courier New" pitchFamily="49" charset="0"/>
              </a:rPr>
              <a:t>#</a:t>
            </a:r>
            <a:r>
              <a:rPr lang="en-US" sz="1400" dirty="0" err="1">
                <a:latin typeface="Courier New" pitchFamily="49" charset="0"/>
                <a:cs typeface="Courier New" pitchFamily="49" charset="0"/>
              </a:rPr>
              <a:t>ifndef</a:t>
            </a:r>
            <a:r>
              <a:rPr lang="en-US" sz="1400" dirty="0">
                <a:latin typeface="Courier New" pitchFamily="49" charset="0"/>
                <a:cs typeface="Courier New" pitchFamily="49" charset="0"/>
              </a:rPr>
              <a:t> LAP_TOP_H_</a:t>
            </a:r>
          </a:p>
          <a:p>
            <a:pPr marL="0" indent="0">
              <a:buFont typeface="Wingdings" pitchFamily="2" charset="2"/>
              <a:buNone/>
              <a:defRPr/>
            </a:pPr>
            <a:r>
              <a:rPr lang="en-US" sz="1400" dirty="0">
                <a:latin typeface="Courier New" pitchFamily="49" charset="0"/>
                <a:cs typeface="Courier New" pitchFamily="49" charset="0"/>
              </a:rPr>
              <a:t>#define LAP_TOP_H_</a:t>
            </a:r>
          </a:p>
          <a:p>
            <a:pPr marL="0" indent="0">
              <a:buFont typeface="Wingdings" pitchFamily="2" charset="2"/>
              <a:buNone/>
              <a:defRPr/>
            </a:pPr>
            <a:r>
              <a:rPr lang="en-US" sz="1400" dirty="0">
                <a:latin typeface="Courier New" pitchFamily="49" charset="0"/>
                <a:cs typeface="Courier New" pitchFamily="49" charset="0"/>
              </a:rPr>
              <a:t>#include "</a:t>
            </a:r>
            <a:r>
              <a:rPr lang="en-US" sz="1400" dirty="0" err="1">
                <a:latin typeface="Courier New" pitchFamily="49" charset="0"/>
                <a:cs typeface="Courier New" pitchFamily="49" charset="0"/>
              </a:rPr>
              <a:t>Computer.h</a:t>
            </a:r>
            <a:r>
              <a:rPr lang="en-US" sz="1400" dirty="0" smtClean="0">
                <a:latin typeface="Courier New" pitchFamily="49" charset="0"/>
                <a:cs typeface="Courier New" pitchFamily="49" charset="0"/>
              </a:rPr>
              <a:t>"</a:t>
            </a:r>
          </a:p>
          <a:p>
            <a:pPr marL="0" indent="0">
              <a:buFont typeface="Wingdings" pitchFamily="2" charset="2"/>
              <a:buNone/>
              <a:defRPr/>
            </a:pPr>
            <a:r>
              <a:rPr lang="en-US" sz="1400" dirty="0" smtClean="0">
                <a:latin typeface="Courier New" pitchFamily="49" charset="0"/>
                <a:cs typeface="Courier New" pitchFamily="49" charset="0"/>
              </a:rPr>
              <a:t>class </a:t>
            </a:r>
            <a:r>
              <a:rPr lang="en-US" sz="1400" dirty="0" err="1">
                <a:latin typeface="Courier New" pitchFamily="49" charset="0"/>
                <a:cs typeface="Courier New" pitchFamily="49" charset="0"/>
              </a:rPr>
              <a:t>Lap_Top</a:t>
            </a:r>
            <a:r>
              <a:rPr lang="en-US" sz="1400" dirty="0">
                <a:latin typeface="Courier New" pitchFamily="49" charset="0"/>
                <a:cs typeface="Courier New" pitchFamily="49" charset="0"/>
              </a:rPr>
              <a:t> : public Computer {</a:t>
            </a:r>
          </a:p>
          <a:p>
            <a:pPr marL="228600" indent="0">
              <a:buFont typeface="Wingdings" pitchFamily="2" charset="2"/>
              <a:buNone/>
              <a:defRPr/>
            </a:pPr>
            <a:r>
              <a:rPr lang="en-US" sz="1400" dirty="0">
                <a:latin typeface="Courier New" pitchFamily="49" charset="0"/>
                <a:cs typeface="Courier New" pitchFamily="49" charset="0"/>
              </a:rPr>
              <a:t>private:</a:t>
            </a:r>
          </a:p>
          <a:p>
            <a:pPr marL="457200" indent="0">
              <a:buFont typeface="Wingdings" pitchFamily="2" charset="2"/>
              <a:buNone/>
              <a:defRPr/>
            </a:pPr>
            <a:r>
              <a:rPr lang="en-US" sz="1400" dirty="0" smtClean="0">
                <a:latin typeface="Courier New" pitchFamily="49" charset="0"/>
                <a:cs typeface="Courier New" pitchFamily="49" charset="0"/>
              </a:rPr>
              <a:t>double </a:t>
            </a:r>
            <a:r>
              <a:rPr lang="en-US" sz="1400" dirty="0" err="1">
                <a:latin typeface="Courier New" pitchFamily="49" charset="0"/>
                <a:cs typeface="Courier New" pitchFamily="49" charset="0"/>
              </a:rPr>
              <a:t>screen_size</a:t>
            </a:r>
            <a:r>
              <a:rPr lang="en-US" sz="1400" dirty="0">
                <a:latin typeface="Courier New" pitchFamily="49" charset="0"/>
                <a:cs typeface="Courier New" pitchFamily="49" charset="0"/>
              </a:rPr>
              <a:t>;</a:t>
            </a:r>
          </a:p>
          <a:p>
            <a:pPr marL="457200" indent="0">
              <a:buFont typeface="Wingdings" pitchFamily="2" charset="2"/>
              <a:buNone/>
              <a:defRPr/>
            </a:pPr>
            <a:r>
              <a:rPr lang="en-US" sz="1400" dirty="0">
                <a:latin typeface="Courier New" pitchFamily="49" charset="0"/>
                <a:cs typeface="Courier New" pitchFamily="49" charset="0"/>
              </a:rPr>
              <a:t>double weight;</a:t>
            </a:r>
          </a:p>
          <a:p>
            <a:pPr marL="228600" indent="0">
              <a:buFont typeface="Wingdings" pitchFamily="2" charset="2"/>
              <a:buNone/>
              <a:defRPr/>
            </a:pPr>
            <a:r>
              <a:rPr lang="en-US" sz="1400" dirty="0">
                <a:latin typeface="Courier New" pitchFamily="49" charset="0"/>
                <a:cs typeface="Courier New" pitchFamily="49" charset="0"/>
              </a:rPr>
              <a:t>public:</a:t>
            </a:r>
          </a:p>
          <a:p>
            <a:pPr marL="457200" indent="0">
              <a:buFont typeface="Wingdings" pitchFamily="2" charset="2"/>
              <a:buNone/>
              <a:defRPr/>
            </a:pPr>
            <a:r>
              <a:rPr lang="en-US" sz="1400" dirty="0" err="1" smtClean="0">
                <a:latin typeface="Courier New" pitchFamily="49" charset="0"/>
                <a:cs typeface="Courier New" pitchFamily="49" charset="0"/>
              </a:rPr>
              <a:t>Lap_Top</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const</a:t>
            </a:r>
            <a:r>
              <a:rPr lang="en-US" sz="1400" dirty="0" smtClean="0">
                <a:latin typeface="Courier New" pitchFamily="49" charset="0"/>
                <a:cs typeface="Courier New" pitchFamily="49" charset="0"/>
              </a:rPr>
              <a:t> </a:t>
            </a:r>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::string&amp; man,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::string&amp; </a:t>
            </a:r>
            <a:r>
              <a:rPr lang="en-US" sz="1400" dirty="0" err="1">
                <a:latin typeface="Courier New" pitchFamily="49" charset="0"/>
                <a:cs typeface="Courier New" pitchFamily="49" charset="0"/>
              </a:rPr>
              <a:t>proc</a:t>
            </a:r>
            <a:r>
              <a:rPr lang="en-US" sz="1400" dirty="0">
                <a:latin typeface="Courier New" pitchFamily="49" charset="0"/>
                <a:cs typeface="Courier New" pitchFamily="49" charset="0"/>
              </a:rPr>
              <a:t>,</a:t>
            </a:r>
          </a:p>
          <a:p>
            <a:pPr marL="1320800" indent="0">
              <a:buFont typeface="Wingdings" pitchFamily="2" charset="2"/>
              <a:buNone/>
              <a:defRPr/>
            </a:pP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ram,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disk, double screen, double </a:t>
            </a:r>
            <a:r>
              <a:rPr lang="en-US" sz="1400" dirty="0" err="1">
                <a:latin typeface="Courier New" pitchFamily="49" charset="0"/>
                <a:cs typeface="Courier New" pitchFamily="49" charset="0"/>
              </a:rPr>
              <a:t>wei</a:t>
            </a:r>
            <a:r>
              <a:rPr lang="en-US" sz="1400" dirty="0">
                <a:latin typeface="Courier New" pitchFamily="49" charset="0"/>
                <a:cs typeface="Courier New" pitchFamily="49" charset="0"/>
              </a:rPr>
              <a:t>) :</a:t>
            </a:r>
          </a:p>
          <a:p>
            <a:pPr marL="0" indent="685800">
              <a:buFont typeface="Wingdings" pitchFamily="2" charset="2"/>
              <a:buNone/>
              <a:defRPr/>
            </a:pPr>
            <a:r>
              <a:rPr lang="en-US" sz="1400" dirty="0">
                <a:latin typeface="Courier New" pitchFamily="49" charset="0"/>
                <a:cs typeface="Courier New" pitchFamily="49" charset="0"/>
              </a:rPr>
              <a:t>Computer(man, </a:t>
            </a:r>
            <a:r>
              <a:rPr lang="en-US" sz="1400" dirty="0" err="1">
                <a:latin typeface="Courier New" pitchFamily="49" charset="0"/>
                <a:cs typeface="Courier New" pitchFamily="49" charset="0"/>
              </a:rPr>
              <a:t>proc</a:t>
            </a:r>
            <a:r>
              <a:rPr lang="en-US" sz="1400" dirty="0">
                <a:latin typeface="Courier New" pitchFamily="49" charset="0"/>
                <a:cs typeface="Courier New" pitchFamily="49" charset="0"/>
              </a:rPr>
              <a:t>, ram, disk), </a:t>
            </a:r>
            <a:r>
              <a:rPr lang="en-US" sz="1400" dirty="0" err="1">
                <a:latin typeface="Courier New" pitchFamily="49" charset="0"/>
                <a:cs typeface="Courier New" pitchFamily="49" charset="0"/>
              </a:rPr>
              <a:t>screen_size</a:t>
            </a:r>
            <a:r>
              <a:rPr lang="en-US" sz="1400" dirty="0">
                <a:latin typeface="Courier New" pitchFamily="49" charset="0"/>
                <a:cs typeface="Courier New" pitchFamily="49" charset="0"/>
              </a:rPr>
              <a:t>(screen), weight(</a:t>
            </a:r>
            <a:r>
              <a:rPr lang="en-US" sz="1400" dirty="0" err="1">
                <a:latin typeface="Courier New" pitchFamily="49" charset="0"/>
                <a:cs typeface="Courier New" pitchFamily="49" charset="0"/>
              </a:rPr>
              <a:t>wei</a:t>
            </a:r>
            <a:r>
              <a:rPr lang="en-US" sz="1400" dirty="0">
                <a:latin typeface="Courier New" pitchFamily="49" charset="0"/>
                <a:cs typeface="Courier New" pitchFamily="49" charset="0"/>
              </a:rPr>
              <a:t>) {}</a:t>
            </a:r>
          </a:p>
          <a:p>
            <a:pPr marL="0" indent="0">
              <a:buFont typeface="Wingdings" pitchFamily="2" charset="2"/>
              <a:buNone/>
              <a:defRPr/>
            </a:pPr>
            <a:r>
              <a:rPr lang="en-US" sz="1400" dirty="0">
                <a:latin typeface="Courier New" pitchFamily="49" charset="0"/>
                <a:cs typeface="Courier New" pitchFamily="49" charset="0"/>
              </a:rPr>
              <a:t>};</a:t>
            </a:r>
          </a:p>
          <a:p>
            <a:pPr marL="0" indent="0">
              <a:buFont typeface="Wingdings" pitchFamily="2" charset="2"/>
              <a:buNone/>
              <a:defRPr/>
            </a:pP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endif</a:t>
            </a:r>
            <a:endParaRPr lang="en-US" sz="1400" dirty="0">
              <a:latin typeface="Courier New" pitchFamily="49" charset="0"/>
              <a:cs typeface="Courier New" pitchFamily="49" charset="0"/>
            </a:endParaRPr>
          </a:p>
        </p:txBody>
      </p:sp>
      <p:sp>
        <p:nvSpPr>
          <p:cNvPr id="8" name="Text Placeholder 7"/>
          <p:cNvSpPr>
            <a:spLocks noGrp="1"/>
          </p:cNvSpPr>
          <p:nvPr>
            <p:ph type="body" sz="quarter" idx="1"/>
          </p:nvPr>
        </p:nvSpPr>
        <p:spPr>
          <a:xfrm>
            <a:off x="609600" y="1752600"/>
            <a:ext cx="8077200" cy="304800"/>
          </a:xfrm>
        </p:spPr>
        <p:txBody>
          <a:bodyPr>
            <a:normAutofit fontScale="85000" lnSpcReduction="20000"/>
          </a:bodyPr>
          <a:lstStyle/>
          <a:p>
            <a:pPr>
              <a:defRPr/>
            </a:pPr>
            <a:r>
              <a:rPr lang="en-US" dirty="0" err="1" smtClean="0">
                <a:latin typeface="Courier New" pitchFamily="49" charset="0"/>
                <a:cs typeface="Courier New" pitchFamily="49" charset="0"/>
              </a:rPr>
              <a:t>Lap_Top.h</a:t>
            </a:r>
            <a:endParaRPr lang="en-US" dirty="0">
              <a:latin typeface="Courier New" pitchFamily="49" charset="0"/>
              <a:cs typeface="Courier New" pitchFamily="49" charset="0"/>
            </a:endParaRPr>
          </a:p>
        </p:txBody>
      </p:sp>
      <p:sp>
        <p:nvSpPr>
          <p:cNvPr id="11" name="Line Callout 1 10"/>
          <p:cNvSpPr/>
          <p:nvPr/>
        </p:nvSpPr>
        <p:spPr>
          <a:xfrm>
            <a:off x="2514600" y="5562600"/>
            <a:ext cx="6096000" cy="838200"/>
          </a:xfrm>
          <a:prstGeom prst="borderCallout1">
            <a:avLst>
              <a:gd name="adj1" fmla="val 44369"/>
              <a:gd name="adj2" fmla="val -2332"/>
              <a:gd name="adj3" fmla="val -14114"/>
              <a:gd name="adj4" fmla="val -94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We indicate this by inserting a call to the </a:t>
            </a:r>
            <a:r>
              <a:rPr lang="en-US" sz="1600" dirty="0">
                <a:latin typeface="Courier New" pitchFamily="49" charset="0"/>
                <a:cs typeface="Courier New" pitchFamily="49" charset="0"/>
              </a:rPr>
              <a:t>Computer</a:t>
            </a:r>
            <a:r>
              <a:rPr lang="en-US" dirty="0"/>
              <a:t> constructor as the first initialization expression (following the </a:t>
            </a:r>
            <a:r>
              <a:rPr lang="en-US" sz="1600" dirty="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p:txBody>
          <a:bodyPr/>
          <a:lstStyle/>
          <a:p>
            <a:r>
              <a:rPr lang="en-US" sz="3600" b="1" smtClean="0"/>
              <a:t>Initializing Data Fields in a Derived Class (cont.)</a:t>
            </a:r>
            <a:endParaRPr lang="en-US" sz="3200" b="1" smtClean="0">
              <a:latin typeface="Courier New" pitchFamily="49" charset="0"/>
              <a:cs typeface="Courier New" pitchFamily="49" charset="0"/>
            </a:endParaRPr>
          </a:p>
        </p:txBody>
      </p:sp>
      <p:sp>
        <p:nvSpPr>
          <p:cNvPr id="5" name="Content Placeholder 4"/>
          <p:cNvSpPr>
            <a:spLocks noGrp="1"/>
          </p:cNvSpPr>
          <p:nvPr>
            <p:ph sz="quarter" idx="2"/>
          </p:nvPr>
        </p:nvSpPr>
        <p:spPr>
          <a:xfrm>
            <a:off x="609600" y="2057400"/>
            <a:ext cx="8077200" cy="4724400"/>
          </a:xfrm>
        </p:spPr>
        <p:txBody>
          <a:bodyPr>
            <a:noAutofit/>
          </a:bodyPr>
          <a:lstStyle/>
          <a:p>
            <a:pPr marL="0" indent="0">
              <a:buFont typeface="Wingdings" pitchFamily="2" charset="2"/>
              <a:buNone/>
              <a:defRPr/>
            </a:pPr>
            <a:r>
              <a:rPr lang="en-US" sz="1400" dirty="0" smtClean="0">
                <a:latin typeface="Courier New" pitchFamily="49" charset="0"/>
                <a:cs typeface="Courier New" pitchFamily="49" charset="0"/>
              </a:rPr>
              <a:t>#</a:t>
            </a:r>
            <a:r>
              <a:rPr lang="en-US" sz="1400" dirty="0" err="1">
                <a:latin typeface="Courier New" pitchFamily="49" charset="0"/>
                <a:cs typeface="Courier New" pitchFamily="49" charset="0"/>
              </a:rPr>
              <a:t>ifndef</a:t>
            </a:r>
            <a:r>
              <a:rPr lang="en-US" sz="1400" dirty="0">
                <a:latin typeface="Courier New" pitchFamily="49" charset="0"/>
                <a:cs typeface="Courier New" pitchFamily="49" charset="0"/>
              </a:rPr>
              <a:t> LAP_TOP_H_</a:t>
            </a:r>
          </a:p>
          <a:p>
            <a:pPr marL="0" indent="0">
              <a:buFont typeface="Wingdings" pitchFamily="2" charset="2"/>
              <a:buNone/>
              <a:defRPr/>
            </a:pPr>
            <a:r>
              <a:rPr lang="en-US" sz="1400" dirty="0">
                <a:latin typeface="Courier New" pitchFamily="49" charset="0"/>
                <a:cs typeface="Courier New" pitchFamily="49" charset="0"/>
              </a:rPr>
              <a:t>#define LAP_TOP_H_</a:t>
            </a:r>
          </a:p>
          <a:p>
            <a:pPr marL="0" indent="0">
              <a:buFont typeface="Wingdings" pitchFamily="2" charset="2"/>
              <a:buNone/>
              <a:defRPr/>
            </a:pPr>
            <a:r>
              <a:rPr lang="en-US" sz="1400" dirty="0">
                <a:latin typeface="Courier New" pitchFamily="49" charset="0"/>
                <a:cs typeface="Courier New" pitchFamily="49" charset="0"/>
              </a:rPr>
              <a:t>#include "</a:t>
            </a:r>
            <a:r>
              <a:rPr lang="en-US" sz="1400" dirty="0" err="1">
                <a:latin typeface="Courier New" pitchFamily="49" charset="0"/>
                <a:cs typeface="Courier New" pitchFamily="49" charset="0"/>
              </a:rPr>
              <a:t>Computer.h</a:t>
            </a:r>
            <a:r>
              <a:rPr lang="en-US" sz="1400" dirty="0" smtClean="0">
                <a:latin typeface="Courier New" pitchFamily="49" charset="0"/>
                <a:cs typeface="Courier New" pitchFamily="49" charset="0"/>
              </a:rPr>
              <a:t>"</a:t>
            </a:r>
          </a:p>
          <a:p>
            <a:pPr marL="0" indent="0">
              <a:buFont typeface="Wingdings" pitchFamily="2" charset="2"/>
              <a:buNone/>
              <a:defRPr/>
            </a:pPr>
            <a:r>
              <a:rPr lang="en-US" sz="1400" dirty="0" smtClean="0">
                <a:latin typeface="Courier New" pitchFamily="49" charset="0"/>
                <a:cs typeface="Courier New" pitchFamily="49" charset="0"/>
              </a:rPr>
              <a:t>class </a:t>
            </a:r>
            <a:r>
              <a:rPr lang="en-US" sz="1400" dirty="0" err="1">
                <a:latin typeface="Courier New" pitchFamily="49" charset="0"/>
                <a:cs typeface="Courier New" pitchFamily="49" charset="0"/>
              </a:rPr>
              <a:t>Lap_Top</a:t>
            </a:r>
            <a:r>
              <a:rPr lang="en-US" sz="1400" dirty="0">
                <a:latin typeface="Courier New" pitchFamily="49" charset="0"/>
                <a:cs typeface="Courier New" pitchFamily="49" charset="0"/>
              </a:rPr>
              <a:t> : public Computer {</a:t>
            </a:r>
          </a:p>
          <a:p>
            <a:pPr marL="228600" indent="0">
              <a:buFont typeface="Wingdings" pitchFamily="2" charset="2"/>
              <a:buNone/>
              <a:defRPr/>
            </a:pPr>
            <a:r>
              <a:rPr lang="en-US" sz="1400" dirty="0">
                <a:latin typeface="Courier New" pitchFamily="49" charset="0"/>
                <a:cs typeface="Courier New" pitchFamily="49" charset="0"/>
              </a:rPr>
              <a:t>private:</a:t>
            </a:r>
          </a:p>
          <a:p>
            <a:pPr marL="457200" indent="0">
              <a:buFont typeface="Wingdings" pitchFamily="2" charset="2"/>
              <a:buNone/>
              <a:defRPr/>
            </a:pPr>
            <a:r>
              <a:rPr lang="en-US" sz="1400" dirty="0" smtClean="0">
                <a:latin typeface="Courier New" pitchFamily="49" charset="0"/>
                <a:cs typeface="Courier New" pitchFamily="49" charset="0"/>
              </a:rPr>
              <a:t>double </a:t>
            </a:r>
            <a:r>
              <a:rPr lang="en-US" sz="1400" dirty="0" err="1">
                <a:latin typeface="Courier New" pitchFamily="49" charset="0"/>
                <a:cs typeface="Courier New" pitchFamily="49" charset="0"/>
              </a:rPr>
              <a:t>screen_size</a:t>
            </a:r>
            <a:r>
              <a:rPr lang="en-US" sz="1400" dirty="0">
                <a:latin typeface="Courier New" pitchFamily="49" charset="0"/>
                <a:cs typeface="Courier New" pitchFamily="49" charset="0"/>
              </a:rPr>
              <a:t>;</a:t>
            </a:r>
          </a:p>
          <a:p>
            <a:pPr marL="457200" indent="0">
              <a:buFont typeface="Wingdings" pitchFamily="2" charset="2"/>
              <a:buNone/>
              <a:defRPr/>
            </a:pPr>
            <a:r>
              <a:rPr lang="en-US" sz="1400" dirty="0">
                <a:latin typeface="Courier New" pitchFamily="49" charset="0"/>
                <a:cs typeface="Courier New" pitchFamily="49" charset="0"/>
              </a:rPr>
              <a:t>double weight;</a:t>
            </a:r>
          </a:p>
          <a:p>
            <a:pPr marL="228600" indent="0">
              <a:buFont typeface="Wingdings" pitchFamily="2" charset="2"/>
              <a:buNone/>
              <a:defRPr/>
            </a:pPr>
            <a:r>
              <a:rPr lang="en-US" sz="1400" dirty="0">
                <a:latin typeface="Courier New" pitchFamily="49" charset="0"/>
                <a:cs typeface="Courier New" pitchFamily="49" charset="0"/>
              </a:rPr>
              <a:t>public:</a:t>
            </a:r>
          </a:p>
          <a:p>
            <a:pPr marL="457200" indent="0">
              <a:buFont typeface="Wingdings" pitchFamily="2" charset="2"/>
              <a:buNone/>
              <a:defRPr/>
            </a:pPr>
            <a:r>
              <a:rPr lang="en-US" sz="1400" dirty="0" err="1" smtClean="0">
                <a:latin typeface="Courier New" pitchFamily="49" charset="0"/>
                <a:cs typeface="Courier New" pitchFamily="49" charset="0"/>
              </a:rPr>
              <a:t>Lap_Top</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const</a:t>
            </a:r>
            <a:r>
              <a:rPr lang="en-US" sz="1400" dirty="0" smtClean="0">
                <a:latin typeface="Courier New" pitchFamily="49" charset="0"/>
                <a:cs typeface="Courier New" pitchFamily="49" charset="0"/>
              </a:rPr>
              <a:t> </a:t>
            </a:r>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::string&amp; man,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::string&amp; </a:t>
            </a:r>
            <a:r>
              <a:rPr lang="en-US" sz="1400" dirty="0" err="1">
                <a:latin typeface="Courier New" pitchFamily="49" charset="0"/>
                <a:cs typeface="Courier New" pitchFamily="49" charset="0"/>
              </a:rPr>
              <a:t>proc</a:t>
            </a:r>
            <a:r>
              <a:rPr lang="en-US" sz="1400" dirty="0">
                <a:latin typeface="Courier New" pitchFamily="49" charset="0"/>
                <a:cs typeface="Courier New" pitchFamily="49" charset="0"/>
              </a:rPr>
              <a:t>,</a:t>
            </a:r>
          </a:p>
          <a:p>
            <a:pPr marL="1320800" indent="0">
              <a:buFont typeface="Wingdings" pitchFamily="2" charset="2"/>
              <a:buNone/>
              <a:defRPr/>
            </a:pP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ram,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disk, double screen, double </a:t>
            </a:r>
            <a:r>
              <a:rPr lang="en-US" sz="1400" dirty="0" err="1">
                <a:latin typeface="Courier New" pitchFamily="49" charset="0"/>
                <a:cs typeface="Courier New" pitchFamily="49" charset="0"/>
              </a:rPr>
              <a:t>wei</a:t>
            </a:r>
            <a:r>
              <a:rPr lang="en-US" sz="1400" dirty="0">
                <a:latin typeface="Courier New" pitchFamily="49" charset="0"/>
                <a:cs typeface="Courier New" pitchFamily="49" charset="0"/>
              </a:rPr>
              <a:t>) :</a:t>
            </a:r>
          </a:p>
          <a:p>
            <a:pPr marL="0" indent="685800">
              <a:buFont typeface="Wingdings" pitchFamily="2" charset="2"/>
              <a:buNone/>
              <a:defRPr/>
            </a:pPr>
            <a:r>
              <a:rPr lang="en-US" sz="1400" dirty="0">
                <a:latin typeface="Courier New" pitchFamily="49" charset="0"/>
                <a:cs typeface="Courier New" pitchFamily="49" charset="0"/>
              </a:rPr>
              <a:t>Computer(man, </a:t>
            </a:r>
            <a:r>
              <a:rPr lang="en-US" sz="1400" dirty="0" err="1">
                <a:latin typeface="Courier New" pitchFamily="49" charset="0"/>
                <a:cs typeface="Courier New" pitchFamily="49" charset="0"/>
              </a:rPr>
              <a:t>proc</a:t>
            </a:r>
            <a:r>
              <a:rPr lang="en-US" sz="1400" dirty="0">
                <a:latin typeface="Courier New" pitchFamily="49" charset="0"/>
                <a:cs typeface="Courier New" pitchFamily="49" charset="0"/>
              </a:rPr>
              <a:t>, ram, disk), </a:t>
            </a:r>
            <a:r>
              <a:rPr lang="en-US" sz="1400" dirty="0" err="1">
                <a:latin typeface="Courier New" pitchFamily="49" charset="0"/>
                <a:cs typeface="Courier New" pitchFamily="49" charset="0"/>
              </a:rPr>
              <a:t>screen_size</a:t>
            </a:r>
            <a:r>
              <a:rPr lang="en-US" sz="1400" dirty="0">
                <a:latin typeface="Courier New" pitchFamily="49" charset="0"/>
                <a:cs typeface="Courier New" pitchFamily="49" charset="0"/>
              </a:rPr>
              <a:t>(screen), weight(</a:t>
            </a:r>
            <a:r>
              <a:rPr lang="en-US" sz="1400" dirty="0" err="1">
                <a:latin typeface="Courier New" pitchFamily="49" charset="0"/>
                <a:cs typeface="Courier New" pitchFamily="49" charset="0"/>
              </a:rPr>
              <a:t>wei</a:t>
            </a:r>
            <a:r>
              <a:rPr lang="en-US" sz="1400" dirty="0">
                <a:latin typeface="Courier New" pitchFamily="49" charset="0"/>
                <a:cs typeface="Courier New" pitchFamily="49" charset="0"/>
              </a:rPr>
              <a:t>) {}</a:t>
            </a:r>
          </a:p>
          <a:p>
            <a:pPr marL="0" indent="0">
              <a:buFont typeface="Wingdings" pitchFamily="2" charset="2"/>
              <a:buNone/>
              <a:defRPr/>
            </a:pPr>
            <a:r>
              <a:rPr lang="en-US" sz="1400" dirty="0">
                <a:latin typeface="Courier New" pitchFamily="49" charset="0"/>
                <a:cs typeface="Courier New" pitchFamily="49" charset="0"/>
              </a:rPr>
              <a:t>};</a:t>
            </a:r>
          </a:p>
          <a:p>
            <a:pPr marL="0" indent="0">
              <a:buFont typeface="Wingdings" pitchFamily="2" charset="2"/>
              <a:buNone/>
              <a:defRPr/>
            </a:pP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endif</a:t>
            </a:r>
            <a:endParaRPr lang="en-US" sz="1400" dirty="0">
              <a:latin typeface="Courier New" pitchFamily="49" charset="0"/>
              <a:cs typeface="Courier New" pitchFamily="49" charset="0"/>
            </a:endParaRPr>
          </a:p>
        </p:txBody>
      </p:sp>
      <p:sp>
        <p:nvSpPr>
          <p:cNvPr id="8" name="Text Placeholder 7"/>
          <p:cNvSpPr>
            <a:spLocks noGrp="1"/>
          </p:cNvSpPr>
          <p:nvPr>
            <p:ph type="body" sz="quarter" idx="1"/>
          </p:nvPr>
        </p:nvSpPr>
        <p:spPr>
          <a:xfrm>
            <a:off x="609600" y="1752600"/>
            <a:ext cx="8077200" cy="304800"/>
          </a:xfrm>
        </p:spPr>
        <p:txBody>
          <a:bodyPr>
            <a:normAutofit fontScale="85000" lnSpcReduction="20000"/>
          </a:bodyPr>
          <a:lstStyle/>
          <a:p>
            <a:pPr>
              <a:defRPr/>
            </a:pPr>
            <a:r>
              <a:rPr lang="en-US" dirty="0" err="1" smtClean="0">
                <a:latin typeface="Courier New" pitchFamily="49" charset="0"/>
                <a:cs typeface="Courier New" pitchFamily="49" charset="0"/>
              </a:rPr>
              <a:t>Lap_Top.h</a:t>
            </a:r>
            <a:endParaRPr lang="en-US" dirty="0">
              <a:latin typeface="Courier New" pitchFamily="49" charset="0"/>
              <a:cs typeface="Courier New" pitchFamily="49" charset="0"/>
            </a:endParaRPr>
          </a:p>
        </p:txBody>
      </p:sp>
      <p:sp>
        <p:nvSpPr>
          <p:cNvPr id="11" name="Line Callout 1 10"/>
          <p:cNvSpPr/>
          <p:nvPr/>
        </p:nvSpPr>
        <p:spPr>
          <a:xfrm>
            <a:off x="2514600" y="5562600"/>
            <a:ext cx="6096000" cy="838200"/>
          </a:xfrm>
          <a:prstGeom prst="borderCallout1">
            <a:avLst>
              <a:gd name="adj1" fmla="val 44369"/>
              <a:gd name="adj2" fmla="val -2332"/>
              <a:gd name="adj3" fmla="val -14114"/>
              <a:gd name="adj4" fmla="val -94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The </a:t>
            </a:r>
            <a:r>
              <a:rPr lang="en-US" sz="1600" dirty="0">
                <a:latin typeface="Courier New" pitchFamily="49" charset="0"/>
                <a:cs typeface="Courier New" pitchFamily="49" charset="0"/>
              </a:rPr>
              <a:t>Computer</a:t>
            </a:r>
            <a:r>
              <a:rPr lang="en-US" dirty="0"/>
              <a:t> constructor (indicated here by its </a:t>
            </a:r>
            <a:r>
              <a:rPr lang="en-US" i="1" dirty="0"/>
              <a:t>signature</a:t>
            </a:r>
            <a:r>
              <a:rPr lang="en-US" dirty="0"/>
              <a:t>) is run before the </a:t>
            </a:r>
            <a:r>
              <a:rPr lang="en-US" sz="1600" dirty="0" err="1">
                <a:latin typeface="Courier New" pitchFamily="49" charset="0"/>
                <a:cs typeface="Courier New" pitchFamily="49" charset="0"/>
              </a:rPr>
              <a:t>Lap_Top</a:t>
            </a:r>
            <a:r>
              <a:rPr lang="en-US" dirty="0"/>
              <a:t> constructor</a:t>
            </a:r>
            <a:endParaRPr lang="en-US" sz="16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6"/>
          <p:cNvSpPr>
            <a:spLocks noGrp="1"/>
          </p:cNvSpPr>
          <p:nvPr>
            <p:ph type="title"/>
          </p:nvPr>
        </p:nvSpPr>
        <p:spPr>
          <a:xfrm>
            <a:off x="612775" y="228600"/>
            <a:ext cx="8153400" cy="990600"/>
          </a:xfrm>
        </p:spPr>
        <p:txBody>
          <a:bodyPr/>
          <a:lstStyle/>
          <a:p>
            <a:r>
              <a:rPr lang="en-US" b="1" smtClean="0"/>
              <a:t>The No-Parameter Constructor</a:t>
            </a:r>
            <a:endParaRPr lang="en-US" smtClean="0"/>
          </a:p>
        </p:txBody>
      </p:sp>
      <p:sp>
        <p:nvSpPr>
          <p:cNvPr id="39938" name="Content Placeholder 7"/>
          <p:cNvSpPr>
            <a:spLocks noGrp="1"/>
          </p:cNvSpPr>
          <p:nvPr>
            <p:ph sz="quarter" idx="1"/>
          </p:nvPr>
        </p:nvSpPr>
        <p:spPr>
          <a:xfrm>
            <a:off x="612775" y="1600200"/>
            <a:ext cx="8153400" cy="4495800"/>
          </a:xfrm>
        </p:spPr>
        <p:txBody>
          <a:bodyPr/>
          <a:lstStyle/>
          <a:p>
            <a:r>
              <a:rPr lang="en-US" smtClean="0"/>
              <a:t>If the execution of any constructor in a derived class does not invoke a base class constructor, C++ automatically invokes the no-parameter constructor for the base class</a:t>
            </a:r>
          </a:p>
          <a:p>
            <a:r>
              <a:rPr lang="en-US" smtClean="0"/>
              <a:t>C++ does this to initialize the part of the object inherited from the base class before the derived class starts to initialize its part of the object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2775" y="228600"/>
            <a:ext cx="8153400" cy="990600"/>
          </a:xfrm>
        </p:spPr>
        <p:txBody>
          <a:bodyPr>
            <a:normAutofit fontScale="90000"/>
          </a:bodyPr>
          <a:lstStyle/>
          <a:p>
            <a:pPr>
              <a:defRPr/>
            </a:pPr>
            <a:r>
              <a:rPr lang="en-US" b="1" dirty="0"/>
              <a:t>The No-Parameter </a:t>
            </a:r>
            <a:r>
              <a:rPr lang="en-US" b="1" dirty="0" smtClean="0"/>
              <a:t>Constructor (cont.)</a:t>
            </a:r>
            <a:endParaRPr lang="en-US" dirty="0"/>
          </a:p>
        </p:txBody>
      </p:sp>
      <p:pic>
        <p:nvPicPr>
          <p:cNvPr id="40962" name="Picture 2"/>
          <p:cNvPicPr>
            <a:picLocks noChangeAspect="1" noChangeArrowheads="1"/>
          </p:cNvPicPr>
          <p:nvPr/>
        </p:nvPicPr>
        <p:blipFill>
          <a:blip r:embed="rId2"/>
          <a:srcRect/>
          <a:stretch>
            <a:fillRect/>
          </a:stretch>
        </p:blipFill>
        <p:spPr bwMode="auto">
          <a:xfrm>
            <a:off x="838200" y="1828800"/>
            <a:ext cx="7677150" cy="429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2775" y="228600"/>
            <a:ext cx="8153400" cy="990600"/>
          </a:xfrm>
        </p:spPr>
        <p:txBody>
          <a:bodyPr>
            <a:normAutofit fontScale="90000"/>
          </a:bodyPr>
          <a:lstStyle/>
          <a:p>
            <a:pPr>
              <a:defRPr/>
            </a:pPr>
            <a:r>
              <a:rPr lang="en-US" b="1" dirty="0"/>
              <a:t>Protected Visibility for Base-Class Data Fields</a:t>
            </a:r>
            <a:endParaRPr lang="en-US" dirty="0"/>
          </a:p>
        </p:txBody>
      </p:sp>
      <p:sp>
        <p:nvSpPr>
          <p:cNvPr id="41986" name="Content Placeholder 7"/>
          <p:cNvSpPr>
            <a:spLocks noGrp="1"/>
          </p:cNvSpPr>
          <p:nvPr>
            <p:ph sz="quarter" idx="1"/>
          </p:nvPr>
        </p:nvSpPr>
        <p:spPr>
          <a:xfrm>
            <a:off x="612775" y="1600200"/>
            <a:ext cx="8153400" cy="4876800"/>
          </a:xfrm>
        </p:spPr>
        <p:txBody>
          <a:bodyPr/>
          <a:lstStyle/>
          <a:p>
            <a:pPr>
              <a:lnSpc>
                <a:spcPct val="80000"/>
              </a:lnSpc>
            </a:pPr>
            <a:r>
              <a:rPr lang="en-US" sz="2000" dirty="0" smtClean="0"/>
              <a:t>The data fields inherited from class </a:t>
            </a:r>
            <a:r>
              <a:rPr lang="en-US" sz="1600" dirty="0" smtClean="0">
                <a:latin typeface="Courier New" pitchFamily="49" charset="0"/>
                <a:cs typeface="Courier New" pitchFamily="49" charset="0"/>
              </a:rPr>
              <a:t>Computer</a:t>
            </a:r>
            <a:r>
              <a:rPr lang="en-US" sz="2000" dirty="0" smtClean="0"/>
              <a:t> have private visibility—they can be accessed only within class </a:t>
            </a:r>
            <a:r>
              <a:rPr lang="en-US" sz="1600" dirty="0" smtClean="0">
                <a:latin typeface="Courier New" pitchFamily="49" charset="0"/>
                <a:cs typeface="Courier New" pitchFamily="49" charset="0"/>
              </a:rPr>
              <a:t>Computer</a:t>
            </a:r>
            <a:endParaRPr lang="en-US" sz="2000" dirty="0" smtClean="0"/>
          </a:p>
          <a:p>
            <a:pPr>
              <a:lnSpc>
                <a:spcPct val="80000"/>
              </a:lnSpc>
            </a:pPr>
            <a:r>
              <a:rPr lang="en-US" sz="2000" dirty="0" smtClean="0"/>
              <a:t>The following assignment statement would not be valid in class </a:t>
            </a:r>
            <a:r>
              <a:rPr lang="en-US" sz="1600" dirty="0" err="1" smtClean="0">
                <a:latin typeface="Courier New" pitchFamily="49" charset="0"/>
                <a:cs typeface="Courier New" pitchFamily="49" charset="0"/>
              </a:rPr>
              <a:t>Lap_Top</a:t>
            </a:r>
            <a:r>
              <a:rPr lang="en-US" sz="2000" dirty="0" smtClean="0"/>
              <a:t>:</a:t>
            </a:r>
          </a:p>
          <a:p>
            <a:pPr>
              <a:lnSpc>
                <a:spcPct val="80000"/>
              </a:lnSpc>
              <a:buFont typeface="Wingdings" pitchFamily="2" charset="2"/>
              <a:buNone/>
            </a:pPr>
            <a:r>
              <a:rPr lang="en-US" sz="1600" dirty="0" smtClean="0">
                <a:latin typeface="Courier New" pitchFamily="49" charset="0"/>
                <a:cs typeface="Courier New" pitchFamily="49" charset="0"/>
              </a:rPr>
              <a:t>	manufacturer = man;</a:t>
            </a:r>
          </a:p>
          <a:p>
            <a:pPr>
              <a:lnSpc>
                <a:spcPct val="80000"/>
              </a:lnSpc>
            </a:pPr>
            <a:r>
              <a:rPr lang="en-US" sz="2000" dirty="0" smtClean="0"/>
              <a:t>C++ provides a less restrictive form of visibility called </a:t>
            </a:r>
            <a:r>
              <a:rPr lang="en-US" sz="2000" i="1" dirty="0" smtClean="0"/>
              <a:t>protected visibility </a:t>
            </a:r>
            <a:r>
              <a:rPr lang="en-US" sz="2000" dirty="0" smtClean="0"/>
              <a:t>to allow a derived class to directly access data fields declared in its base class</a:t>
            </a:r>
          </a:p>
          <a:p>
            <a:pPr>
              <a:lnSpc>
                <a:spcPct val="80000"/>
              </a:lnSpc>
            </a:pPr>
            <a:r>
              <a:rPr lang="en-US" sz="2000" dirty="0" smtClean="0"/>
              <a:t>A data field (or member function) with protected visibility can be accessed in the class defining it and in any class derived class from that class</a:t>
            </a:r>
          </a:p>
          <a:p>
            <a:pPr>
              <a:lnSpc>
                <a:spcPct val="80000"/>
              </a:lnSpc>
            </a:pPr>
            <a:r>
              <a:rPr lang="en-US" sz="2000" dirty="0" smtClean="0"/>
              <a:t>If class </a:t>
            </a:r>
            <a:r>
              <a:rPr lang="en-US" sz="1800" dirty="0" smtClean="0">
                <a:latin typeface="Courier New" pitchFamily="49" charset="0"/>
                <a:cs typeface="Courier New" pitchFamily="49" charset="0"/>
              </a:rPr>
              <a:t>Computer</a:t>
            </a:r>
            <a:r>
              <a:rPr lang="en-US" sz="2000" dirty="0" smtClean="0"/>
              <a:t> had the declaration</a:t>
            </a:r>
          </a:p>
          <a:p>
            <a:pPr>
              <a:lnSpc>
                <a:spcPct val="80000"/>
              </a:lnSpc>
              <a:buFont typeface="Wingdings" pitchFamily="2" charset="2"/>
              <a:buNone/>
            </a:pPr>
            <a:r>
              <a:rPr lang="en-US" sz="1700" dirty="0" smtClean="0">
                <a:latin typeface="Courier New" pitchFamily="49" charset="0"/>
                <a:cs typeface="Courier New" pitchFamily="49" charset="0"/>
              </a:rPr>
              <a:t>	</a:t>
            </a:r>
            <a:r>
              <a:rPr lang="en-US" sz="1600" dirty="0" smtClean="0">
                <a:latin typeface="Courier New" pitchFamily="49" charset="0"/>
                <a:cs typeface="Courier New" pitchFamily="49" charset="0"/>
              </a:rPr>
              <a:t>protected</a:t>
            </a:r>
            <a:r>
              <a:rPr lang="en-US" sz="1600" dirty="0" smtClean="0"/>
              <a:t>:</a:t>
            </a:r>
          </a:p>
          <a:p>
            <a:pPr>
              <a:lnSpc>
                <a:spcPct val="80000"/>
              </a:lnSpc>
              <a:buFont typeface="Wingdings" pitchFamily="2" charset="2"/>
              <a:buNone/>
            </a:pPr>
            <a:r>
              <a:rPr lang="en-US" sz="1600" dirty="0" smtClean="0">
                <a:latin typeface="Courier New" pitchFamily="49" charset="0"/>
                <a:cs typeface="Courier New" pitchFamily="49" charset="0"/>
              </a:rPr>
              <a:t>	string manufacturer;</a:t>
            </a:r>
          </a:p>
          <a:p>
            <a:pPr>
              <a:lnSpc>
                <a:spcPct val="80000"/>
              </a:lnSpc>
              <a:buFont typeface="Wingdings" pitchFamily="2" charset="2"/>
              <a:buNone/>
            </a:pPr>
            <a:r>
              <a:rPr lang="en-US" sz="2000" dirty="0" smtClean="0"/>
              <a:t>	the assignment statement above would be valid in class </a:t>
            </a:r>
            <a:r>
              <a:rPr lang="en-US" sz="1600" dirty="0" err="1" smtClean="0">
                <a:latin typeface="Courier New" pitchFamily="49" charset="0"/>
                <a:cs typeface="Courier New" pitchFamily="49" charset="0"/>
              </a:rPr>
              <a:t>Lap_Top</a:t>
            </a:r>
            <a:endParaRPr lang="en-US" sz="2000" dirty="0" smtClean="0"/>
          </a:p>
          <a:p>
            <a:pPr>
              <a:lnSpc>
                <a:spcPct val="80000"/>
              </a:lnSpc>
            </a:pPr>
            <a:r>
              <a:rPr lang="en-US" sz="2000" dirty="0" smtClean="0"/>
              <a:t>In general, it is better to use private visibility in classes because derived classes may be written by different programmers and it is always good practice to restrict and control access to base-class data fields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4"/>
          <p:cNvSpPr>
            <a:spLocks noGrp="1"/>
          </p:cNvSpPr>
          <p:nvPr>
            <p:ph type="body" idx="1"/>
          </p:nvPr>
        </p:nvSpPr>
        <p:spPr/>
        <p:txBody>
          <a:bodyPr/>
          <a:lstStyle/>
          <a:p>
            <a:r>
              <a:rPr lang="en-US" smtClean="0"/>
              <a:t>Section 3.2</a:t>
            </a:r>
          </a:p>
        </p:txBody>
      </p:sp>
      <p:sp>
        <p:nvSpPr>
          <p:cNvPr id="43010" name="Title 3"/>
          <p:cNvSpPr>
            <a:spLocks noGrp="1"/>
          </p:cNvSpPr>
          <p:nvPr>
            <p:ph type="title"/>
          </p:nvPr>
        </p:nvSpPr>
        <p:spPr/>
        <p:txBody>
          <a:bodyPr/>
          <a:lstStyle/>
          <a:p>
            <a:r>
              <a:rPr lang="en-US" sz="2800" b="1" smtClean="0"/>
              <a:t>Member Function Overriding, Member Function Overloading, and Polymorphism</a:t>
            </a:r>
            <a:endParaRPr lang="en-US" sz="2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4"/>
          <p:cNvSpPr>
            <a:spLocks noGrp="1"/>
          </p:cNvSpPr>
          <p:nvPr>
            <p:ph type="body" idx="1"/>
          </p:nvPr>
        </p:nvSpPr>
        <p:spPr/>
        <p:txBody>
          <a:bodyPr/>
          <a:lstStyle/>
          <a:p>
            <a:pPr eaLnBrk="1" hangingPunct="1"/>
            <a:r>
              <a:rPr lang="en-US" smtClean="0">
                <a:solidFill>
                  <a:srgbClr val="898989"/>
                </a:solidFill>
              </a:rPr>
              <a:t>Section 3.1</a:t>
            </a:r>
          </a:p>
        </p:txBody>
      </p:sp>
      <p:sp>
        <p:nvSpPr>
          <p:cNvPr id="16386" name="Title 3"/>
          <p:cNvSpPr>
            <a:spLocks noGrp="1"/>
          </p:cNvSpPr>
          <p:nvPr>
            <p:ph type="title"/>
          </p:nvPr>
        </p:nvSpPr>
        <p:spPr/>
        <p:txBody>
          <a:bodyPr>
            <a:normAutofit fontScale="90000"/>
          </a:bodyPr>
          <a:lstStyle/>
          <a:p>
            <a:pPr eaLnBrk="1" hangingPunct="1">
              <a:defRPr/>
            </a:pPr>
            <a:r>
              <a:rPr lang="en-US" sz="3600" smtClean="0"/>
              <a:t>Introduction to Inheritance and Class Hierarchies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title"/>
          </p:nvPr>
        </p:nvSpPr>
        <p:spPr>
          <a:xfrm>
            <a:off x="612775" y="228600"/>
            <a:ext cx="8153400" cy="990600"/>
          </a:xfrm>
        </p:spPr>
        <p:txBody>
          <a:bodyPr/>
          <a:lstStyle/>
          <a:p>
            <a:r>
              <a:rPr lang="en-US" b="1" smtClean="0"/>
              <a:t>Member Function Overriding</a:t>
            </a:r>
            <a:endParaRPr lang="en-US" smtClean="0"/>
          </a:p>
        </p:txBody>
      </p:sp>
      <p:sp>
        <p:nvSpPr>
          <p:cNvPr id="5" name="Content Placeholder 4"/>
          <p:cNvSpPr>
            <a:spLocks noGrp="1"/>
          </p:cNvSpPr>
          <p:nvPr>
            <p:ph sz="quarter" idx="1"/>
          </p:nvPr>
        </p:nvSpPr>
        <p:spPr>
          <a:xfrm>
            <a:off x="612775" y="1600200"/>
            <a:ext cx="8302625" cy="1905000"/>
          </a:xfrm>
        </p:spPr>
        <p:txBody>
          <a:bodyPr>
            <a:noAutofit/>
          </a:bodyPr>
          <a:lstStyle/>
          <a:p>
            <a:pPr marL="0" indent="0">
              <a:buFont typeface="Wingdings" pitchFamily="2" charset="2"/>
              <a:buNone/>
              <a:defRPr/>
            </a:pPr>
            <a:r>
              <a:rPr lang="en-US" sz="1400" dirty="0" err="1" smtClean="0">
                <a:latin typeface="Courier New" pitchFamily="49" charset="0"/>
                <a:cs typeface="Courier New" pitchFamily="49" charset="0"/>
              </a:rPr>
              <a:t>int</a:t>
            </a:r>
            <a:r>
              <a:rPr lang="en-US" sz="1400" dirty="0" smtClean="0">
                <a:latin typeface="Courier New" pitchFamily="49" charset="0"/>
                <a:cs typeface="Courier New" pitchFamily="49" charset="0"/>
              </a:rPr>
              <a:t> </a:t>
            </a:r>
            <a:r>
              <a:rPr lang="en-US" sz="1400" dirty="0">
                <a:latin typeface="Courier New" pitchFamily="49" charset="0"/>
                <a:cs typeface="Courier New" pitchFamily="49" charset="0"/>
              </a:rPr>
              <a:t>main() {</a:t>
            </a:r>
          </a:p>
          <a:p>
            <a:pPr marL="342900" indent="0">
              <a:buFont typeface="Wingdings" pitchFamily="2" charset="2"/>
              <a:buNone/>
              <a:defRPr/>
            </a:pPr>
            <a:r>
              <a:rPr lang="en-US" sz="1400" dirty="0">
                <a:latin typeface="Courier New" pitchFamily="49" charset="0"/>
                <a:cs typeface="Courier New" pitchFamily="49" charset="0"/>
              </a:rPr>
              <a:t>Computer </a:t>
            </a:r>
            <a:r>
              <a:rPr lang="en-US" sz="1400" dirty="0" err="1">
                <a:latin typeface="Courier New" pitchFamily="49" charset="0"/>
                <a:cs typeface="Courier New" pitchFamily="49" charset="0"/>
              </a:rPr>
              <a:t>my_computer</a:t>
            </a:r>
            <a:r>
              <a:rPr lang="en-US" sz="1400" dirty="0">
                <a:latin typeface="Courier New" pitchFamily="49" charset="0"/>
                <a:cs typeface="Courier New" pitchFamily="49" charset="0"/>
              </a:rPr>
              <a:t>("Acme", "Intel P4 2.4", 512, 60);</a:t>
            </a:r>
          </a:p>
          <a:p>
            <a:pPr marL="342900" indent="0">
              <a:buFont typeface="Wingdings" pitchFamily="2" charset="2"/>
              <a:buNone/>
              <a:defRPr/>
            </a:pPr>
            <a:r>
              <a:rPr lang="en-US" sz="1400" dirty="0" err="1">
                <a:latin typeface="Courier New" pitchFamily="49" charset="0"/>
                <a:cs typeface="Courier New" pitchFamily="49" charset="0"/>
              </a:rPr>
              <a:t>Lap_Top</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your_computer</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DellGate</a:t>
            </a:r>
            <a:r>
              <a:rPr lang="en-US" sz="1400" dirty="0">
                <a:latin typeface="Courier New" pitchFamily="49" charset="0"/>
                <a:cs typeface="Courier New" pitchFamily="49" charset="0"/>
              </a:rPr>
              <a:t>", "AMD Athlon 2000</a:t>
            </a:r>
            <a:r>
              <a:rPr lang="en-US" sz="1400" dirty="0" smtClean="0">
                <a:latin typeface="Courier New" pitchFamily="49" charset="0"/>
                <a:cs typeface="Courier New" pitchFamily="49" charset="0"/>
              </a:rPr>
              <a:t>", 256</a:t>
            </a: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40, 15.0</a:t>
            </a:r>
            <a:r>
              <a:rPr lang="en-US" sz="1400" dirty="0">
                <a:latin typeface="Courier New" pitchFamily="49" charset="0"/>
                <a:cs typeface="Courier New" pitchFamily="49" charset="0"/>
              </a:rPr>
              <a:t>, 7.5);</a:t>
            </a:r>
          </a:p>
          <a:p>
            <a:pPr marL="342900" indent="0">
              <a:buFont typeface="Wingdings" pitchFamily="2" charset="2"/>
              <a:buNone/>
              <a:defRPr/>
            </a:pP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"My computer is :\n" &lt;&lt; </a:t>
            </a:r>
            <a:r>
              <a:rPr lang="en-US" sz="1400" dirty="0" err="1">
                <a:latin typeface="Courier New" pitchFamily="49" charset="0"/>
                <a:cs typeface="Courier New" pitchFamily="49" charset="0"/>
              </a:rPr>
              <a:t>my_computer.to_string</a:t>
            </a: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&lt;&lt; </a:t>
            </a:r>
            <a:r>
              <a:rPr lang="en-US" sz="1400" dirty="0" err="1">
                <a:latin typeface="Courier New" pitchFamily="49" charset="0"/>
                <a:cs typeface="Courier New" pitchFamily="49" charset="0"/>
              </a:rPr>
              <a:t>endl</a:t>
            </a:r>
            <a:r>
              <a:rPr lang="en-US" sz="1400" dirty="0">
                <a:latin typeface="Courier New" pitchFamily="49" charset="0"/>
                <a:cs typeface="Courier New" pitchFamily="49" charset="0"/>
              </a:rPr>
              <a:t>;</a:t>
            </a:r>
          </a:p>
          <a:p>
            <a:pPr marL="342900" indent="0">
              <a:buFont typeface="Wingdings" pitchFamily="2" charset="2"/>
              <a:buNone/>
              <a:defRPr/>
            </a:pP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nYour</a:t>
            </a:r>
            <a:r>
              <a:rPr lang="en-US" sz="1400" dirty="0">
                <a:latin typeface="Courier New" pitchFamily="49" charset="0"/>
                <a:cs typeface="Courier New" pitchFamily="49" charset="0"/>
              </a:rPr>
              <a:t> computer is :\n" </a:t>
            </a:r>
            <a:r>
              <a:rPr lang="en-US" sz="1400" dirty="0" smtClean="0">
                <a:latin typeface="Courier New" pitchFamily="49" charset="0"/>
                <a:cs typeface="Courier New" pitchFamily="49" charset="0"/>
              </a:rPr>
              <a:t>&lt;&lt; </a:t>
            </a:r>
            <a:r>
              <a:rPr lang="en-US" sz="1400" dirty="0" err="1" smtClean="0">
                <a:latin typeface="Courier New" pitchFamily="49" charset="0"/>
                <a:cs typeface="Courier New" pitchFamily="49" charset="0"/>
              </a:rPr>
              <a:t>your_computer.to_string</a:t>
            </a:r>
            <a:r>
              <a:rPr lang="en-US" sz="1400" dirty="0" smtClean="0">
                <a:latin typeface="Courier New" pitchFamily="49" charset="0"/>
                <a:cs typeface="Courier New" pitchFamily="49" charset="0"/>
              </a:rPr>
              <a:t>() &lt;&lt; </a:t>
            </a:r>
            <a:r>
              <a:rPr lang="en-US" sz="1400" dirty="0" err="1">
                <a:latin typeface="Courier New" pitchFamily="49" charset="0"/>
                <a:cs typeface="Courier New" pitchFamily="49" charset="0"/>
              </a:rPr>
              <a:t>endl</a:t>
            </a:r>
            <a:r>
              <a:rPr lang="en-US" sz="1400" dirty="0">
                <a:latin typeface="Courier New" pitchFamily="49" charset="0"/>
                <a:cs typeface="Courier New" pitchFamily="49" charset="0"/>
              </a:rPr>
              <a:t>;</a:t>
            </a:r>
          </a:p>
          <a:p>
            <a:pPr marL="0" indent="0">
              <a:buFont typeface="Wingdings" pitchFamily="2" charset="2"/>
              <a:buNone/>
              <a:defRPr/>
            </a:pPr>
            <a:r>
              <a:rPr lang="en-US" sz="1400" dirty="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b="1" dirty="0"/>
              <a:t>Member Function </a:t>
            </a:r>
            <a:r>
              <a:rPr lang="en-US" b="1" dirty="0" smtClean="0"/>
              <a:t>Overriding (cont.)</a:t>
            </a:r>
            <a:endParaRPr lang="en-US" dirty="0"/>
          </a:p>
        </p:txBody>
      </p:sp>
      <p:sp>
        <p:nvSpPr>
          <p:cNvPr id="5" name="Content Placeholder 4"/>
          <p:cNvSpPr>
            <a:spLocks noGrp="1"/>
          </p:cNvSpPr>
          <p:nvPr>
            <p:ph sz="quarter" idx="1"/>
          </p:nvPr>
        </p:nvSpPr>
        <p:spPr>
          <a:xfrm>
            <a:off x="612775" y="1600200"/>
            <a:ext cx="8302625" cy="1905000"/>
          </a:xfrm>
        </p:spPr>
        <p:txBody>
          <a:bodyPr>
            <a:noAutofit/>
          </a:bodyPr>
          <a:lstStyle/>
          <a:p>
            <a:pPr marL="0" indent="0">
              <a:buFont typeface="Wingdings" pitchFamily="2" charset="2"/>
              <a:buNone/>
              <a:defRPr/>
            </a:pPr>
            <a:r>
              <a:rPr lang="en-US" sz="1400" dirty="0" err="1" smtClean="0">
                <a:latin typeface="Courier New" pitchFamily="49" charset="0"/>
                <a:cs typeface="Courier New" pitchFamily="49" charset="0"/>
              </a:rPr>
              <a:t>int</a:t>
            </a:r>
            <a:r>
              <a:rPr lang="en-US" sz="1400" dirty="0" smtClean="0">
                <a:latin typeface="Courier New" pitchFamily="49" charset="0"/>
                <a:cs typeface="Courier New" pitchFamily="49" charset="0"/>
              </a:rPr>
              <a:t> </a:t>
            </a:r>
            <a:r>
              <a:rPr lang="en-US" sz="1400" dirty="0">
                <a:latin typeface="Courier New" pitchFamily="49" charset="0"/>
                <a:cs typeface="Courier New" pitchFamily="49" charset="0"/>
              </a:rPr>
              <a:t>main() {</a:t>
            </a:r>
          </a:p>
          <a:p>
            <a:pPr marL="342900" indent="0">
              <a:buFont typeface="Wingdings" pitchFamily="2" charset="2"/>
              <a:buNone/>
              <a:defRPr/>
            </a:pPr>
            <a:r>
              <a:rPr lang="en-US" sz="1400" dirty="0">
                <a:latin typeface="Courier New" pitchFamily="49" charset="0"/>
                <a:cs typeface="Courier New" pitchFamily="49" charset="0"/>
              </a:rPr>
              <a:t>Computer </a:t>
            </a:r>
            <a:r>
              <a:rPr lang="en-US" sz="1400" dirty="0" err="1">
                <a:latin typeface="Courier New" pitchFamily="49" charset="0"/>
                <a:cs typeface="Courier New" pitchFamily="49" charset="0"/>
              </a:rPr>
              <a:t>my_computer</a:t>
            </a:r>
            <a:r>
              <a:rPr lang="en-US" sz="1400" dirty="0">
                <a:latin typeface="Courier New" pitchFamily="49" charset="0"/>
                <a:cs typeface="Courier New" pitchFamily="49" charset="0"/>
              </a:rPr>
              <a:t>("Acme", "Intel P4 2.4", 512, 60);</a:t>
            </a:r>
          </a:p>
          <a:p>
            <a:pPr marL="342900" indent="0">
              <a:buFont typeface="Wingdings" pitchFamily="2" charset="2"/>
              <a:buNone/>
              <a:defRPr/>
            </a:pPr>
            <a:r>
              <a:rPr lang="en-US" sz="1400" dirty="0" err="1">
                <a:latin typeface="Courier New" pitchFamily="49" charset="0"/>
                <a:cs typeface="Courier New" pitchFamily="49" charset="0"/>
              </a:rPr>
              <a:t>Lap_Top</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your_computer</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DellGate</a:t>
            </a:r>
            <a:r>
              <a:rPr lang="en-US" sz="1400" dirty="0">
                <a:latin typeface="Courier New" pitchFamily="49" charset="0"/>
                <a:cs typeface="Courier New" pitchFamily="49" charset="0"/>
              </a:rPr>
              <a:t>", "AMD Athlon 2000</a:t>
            </a:r>
            <a:r>
              <a:rPr lang="en-US" sz="1400" dirty="0" smtClean="0">
                <a:latin typeface="Courier New" pitchFamily="49" charset="0"/>
                <a:cs typeface="Courier New" pitchFamily="49" charset="0"/>
              </a:rPr>
              <a:t>", 256</a:t>
            </a: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40, 15.0</a:t>
            </a:r>
            <a:r>
              <a:rPr lang="en-US" sz="1400" dirty="0">
                <a:latin typeface="Courier New" pitchFamily="49" charset="0"/>
                <a:cs typeface="Courier New" pitchFamily="49" charset="0"/>
              </a:rPr>
              <a:t>, 7.5);</a:t>
            </a:r>
          </a:p>
          <a:p>
            <a:pPr marL="342900" indent="0">
              <a:buFont typeface="Wingdings" pitchFamily="2" charset="2"/>
              <a:buNone/>
              <a:defRPr/>
            </a:pP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"My computer is :\n" &lt;&lt; </a:t>
            </a:r>
            <a:r>
              <a:rPr lang="en-US" sz="1400" dirty="0" err="1">
                <a:latin typeface="Courier New" pitchFamily="49" charset="0"/>
                <a:cs typeface="Courier New" pitchFamily="49" charset="0"/>
              </a:rPr>
              <a:t>my_computer.to_string</a:t>
            </a: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&lt;&lt; </a:t>
            </a:r>
            <a:r>
              <a:rPr lang="en-US" sz="1400" dirty="0" err="1">
                <a:latin typeface="Courier New" pitchFamily="49" charset="0"/>
                <a:cs typeface="Courier New" pitchFamily="49" charset="0"/>
              </a:rPr>
              <a:t>endl</a:t>
            </a:r>
            <a:r>
              <a:rPr lang="en-US" sz="1400" dirty="0">
                <a:latin typeface="Courier New" pitchFamily="49" charset="0"/>
                <a:cs typeface="Courier New" pitchFamily="49" charset="0"/>
              </a:rPr>
              <a:t>;</a:t>
            </a:r>
          </a:p>
          <a:p>
            <a:pPr marL="342900" indent="0">
              <a:buFont typeface="Wingdings" pitchFamily="2" charset="2"/>
              <a:buNone/>
              <a:defRPr/>
            </a:pP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nYour</a:t>
            </a:r>
            <a:r>
              <a:rPr lang="en-US" sz="1400" dirty="0">
                <a:latin typeface="Courier New" pitchFamily="49" charset="0"/>
                <a:cs typeface="Courier New" pitchFamily="49" charset="0"/>
              </a:rPr>
              <a:t> computer is :\n" </a:t>
            </a:r>
            <a:r>
              <a:rPr lang="en-US" sz="1400" dirty="0" smtClean="0">
                <a:latin typeface="Courier New" pitchFamily="49" charset="0"/>
                <a:cs typeface="Courier New" pitchFamily="49" charset="0"/>
              </a:rPr>
              <a:t>&lt;&lt; </a:t>
            </a:r>
            <a:r>
              <a:rPr lang="en-US" sz="1400" dirty="0" err="1" smtClean="0">
                <a:latin typeface="Courier New" pitchFamily="49" charset="0"/>
                <a:cs typeface="Courier New" pitchFamily="49" charset="0"/>
              </a:rPr>
              <a:t>your_computer.to_string</a:t>
            </a:r>
            <a:r>
              <a:rPr lang="en-US" sz="1400" dirty="0" smtClean="0">
                <a:latin typeface="Courier New" pitchFamily="49" charset="0"/>
                <a:cs typeface="Courier New" pitchFamily="49" charset="0"/>
              </a:rPr>
              <a:t>() &lt;&lt; </a:t>
            </a:r>
            <a:r>
              <a:rPr lang="en-US" sz="1400" dirty="0" err="1">
                <a:latin typeface="Courier New" pitchFamily="49" charset="0"/>
                <a:cs typeface="Courier New" pitchFamily="49" charset="0"/>
              </a:rPr>
              <a:t>endl</a:t>
            </a:r>
            <a:r>
              <a:rPr lang="en-US" sz="1400" dirty="0">
                <a:latin typeface="Courier New" pitchFamily="49" charset="0"/>
                <a:cs typeface="Courier New" pitchFamily="49" charset="0"/>
              </a:rPr>
              <a:t>;</a:t>
            </a:r>
          </a:p>
          <a:p>
            <a:pPr marL="0" indent="0">
              <a:buFont typeface="Wingdings" pitchFamily="2" charset="2"/>
              <a:buNone/>
              <a:defRPr/>
            </a:pPr>
            <a:r>
              <a:rPr lang="en-US" sz="1400" dirty="0">
                <a:latin typeface="Courier New" pitchFamily="49" charset="0"/>
                <a:cs typeface="Courier New" pitchFamily="49" charset="0"/>
              </a:rPr>
              <a:t>}</a:t>
            </a:r>
          </a:p>
        </p:txBody>
      </p:sp>
      <p:sp>
        <p:nvSpPr>
          <p:cNvPr id="45059" name="TextBox 2"/>
          <p:cNvSpPr txBox="1">
            <a:spLocks noChangeArrowheads="1"/>
          </p:cNvSpPr>
          <p:nvPr/>
        </p:nvSpPr>
        <p:spPr bwMode="auto">
          <a:xfrm>
            <a:off x="685800" y="3505200"/>
            <a:ext cx="8077200" cy="2800350"/>
          </a:xfrm>
          <a:prstGeom prst="rect">
            <a:avLst/>
          </a:prstGeom>
          <a:solidFill>
            <a:schemeClr val="tx2"/>
          </a:solidFill>
          <a:ln w="9525">
            <a:noFill/>
            <a:miter lim="800000"/>
            <a:headEnd/>
            <a:tailEnd/>
          </a:ln>
        </p:spPr>
        <p:txBody>
          <a:bodyPr>
            <a:spAutoFit/>
          </a:bodyPr>
          <a:lstStyle/>
          <a:p>
            <a:r>
              <a:rPr lang="en-US" sz="1600">
                <a:solidFill>
                  <a:schemeClr val="bg1"/>
                </a:solidFill>
                <a:latin typeface="Courier New" pitchFamily="49" charset="0"/>
                <a:cs typeface="Courier New" pitchFamily="49" charset="0"/>
              </a:rPr>
              <a:t>My computer is:</a:t>
            </a:r>
          </a:p>
          <a:p>
            <a:r>
              <a:rPr lang="en-US" sz="1600">
                <a:solidFill>
                  <a:schemeClr val="bg1"/>
                </a:solidFill>
                <a:latin typeface="Courier New" pitchFamily="49" charset="0"/>
                <a:cs typeface="Courier New" pitchFamily="49" charset="0"/>
              </a:rPr>
              <a:t>Manufacturer: Acme</a:t>
            </a:r>
          </a:p>
          <a:p>
            <a:r>
              <a:rPr lang="en-US" sz="1600">
                <a:solidFill>
                  <a:schemeClr val="bg1"/>
                </a:solidFill>
                <a:latin typeface="Courier New" pitchFamily="49" charset="0"/>
                <a:cs typeface="Courier New" pitchFamily="49" charset="0"/>
              </a:rPr>
              <a:t>CPU: Intel P4 2.4</a:t>
            </a:r>
          </a:p>
          <a:p>
            <a:r>
              <a:rPr lang="en-US" sz="1600">
                <a:solidFill>
                  <a:schemeClr val="bg1"/>
                </a:solidFill>
                <a:latin typeface="Courier New" pitchFamily="49" charset="0"/>
                <a:cs typeface="Courier New" pitchFamily="49" charset="0"/>
              </a:rPr>
              <a:t>RAM: 512 megabytes</a:t>
            </a:r>
          </a:p>
          <a:p>
            <a:r>
              <a:rPr lang="en-US" sz="1600">
                <a:solidFill>
                  <a:schemeClr val="bg1"/>
                </a:solidFill>
                <a:latin typeface="Courier New" pitchFamily="49" charset="0"/>
                <a:cs typeface="Courier New" pitchFamily="49" charset="0"/>
              </a:rPr>
              <a:t>Disk: 60 gigabytes</a:t>
            </a:r>
          </a:p>
          <a:p>
            <a:endParaRPr lang="en-US" sz="1600">
              <a:solidFill>
                <a:schemeClr val="bg1"/>
              </a:solidFill>
              <a:latin typeface="Courier New" pitchFamily="49" charset="0"/>
              <a:cs typeface="Courier New" pitchFamily="49" charset="0"/>
            </a:endParaRPr>
          </a:p>
          <a:p>
            <a:r>
              <a:rPr lang="en-US" sz="1600">
                <a:solidFill>
                  <a:schemeClr val="bg1"/>
                </a:solidFill>
                <a:latin typeface="Courier New" pitchFamily="49" charset="0"/>
                <a:cs typeface="Courier New" pitchFamily="49" charset="0"/>
              </a:rPr>
              <a:t>Your computer is:</a:t>
            </a:r>
          </a:p>
          <a:p>
            <a:r>
              <a:rPr lang="en-US" sz="1600">
                <a:solidFill>
                  <a:schemeClr val="bg1"/>
                </a:solidFill>
                <a:latin typeface="Courier New" pitchFamily="49" charset="0"/>
                <a:cs typeface="Courier New" pitchFamily="49" charset="0"/>
              </a:rPr>
              <a:t>Manufacturer: DellGate</a:t>
            </a:r>
          </a:p>
          <a:p>
            <a:r>
              <a:rPr lang="en-US" sz="1600">
                <a:solidFill>
                  <a:schemeClr val="bg1"/>
                </a:solidFill>
                <a:latin typeface="Courier New" pitchFamily="49" charset="0"/>
                <a:cs typeface="Courier New" pitchFamily="49" charset="0"/>
              </a:rPr>
              <a:t>CPU: AMD Athlon 2000</a:t>
            </a:r>
          </a:p>
          <a:p>
            <a:r>
              <a:rPr lang="en-US" sz="1600">
                <a:solidFill>
                  <a:schemeClr val="bg1"/>
                </a:solidFill>
                <a:latin typeface="Courier New" pitchFamily="49" charset="0"/>
                <a:cs typeface="Courier New" pitchFamily="49" charset="0"/>
              </a:rPr>
              <a:t>RAM: 256 megabytes</a:t>
            </a:r>
          </a:p>
          <a:p>
            <a:r>
              <a:rPr lang="en-US" sz="1600">
                <a:solidFill>
                  <a:schemeClr val="bg1"/>
                </a:solidFill>
                <a:latin typeface="Courier New" pitchFamily="49" charset="0"/>
                <a:cs typeface="Courier New" pitchFamily="49" charset="0"/>
              </a:rPr>
              <a:t>Disk: 40 gigabytes</a:t>
            </a:r>
          </a:p>
        </p:txBody>
      </p:sp>
      <p:sp>
        <p:nvSpPr>
          <p:cNvPr id="6" name="Rectangle 5"/>
          <p:cNvSpPr/>
          <p:nvPr/>
        </p:nvSpPr>
        <p:spPr>
          <a:xfrm>
            <a:off x="4953000" y="3733800"/>
            <a:ext cx="3276600" cy="1295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Executing the code above produces the output displayed on the left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b="1" dirty="0"/>
              <a:t>Member Function </a:t>
            </a:r>
            <a:r>
              <a:rPr lang="en-US" b="1" dirty="0" smtClean="0"/>
              <a:t>Overriding (cont.)</a:t>
            </a:r>
            <a:endParaRPr lang="en-US" dirty="0"/>
          </a:p>
        </p:txBody>
      </p:sp>
      <p:sp>
        <p:nvSpPr>
          <p:cNvPr id="5" name="Content Placeholder 4"/>
          <p:cNvSpPr>
            <a:spLocks noGrp="1"/>
          </p:cNvSpPr>
          <p:nvPr>
            <p:ph sz="quarter" idx="1"/>
          </p:nvPr>
        </p:nvSpPr>
        <p:spPr>
          <a:xfrm>
            <a:off x="612775" y="1600200"/>
            <a:ext cx="8302625" cy="1905000"/>
          </a:xfrm>
        </p:spPr>
        <p:txBody>
          <a:bodyPr>
            <a:noAutofit/>
          </a:bodyPr>
          <a:lstStyle/>
          <a:p>
            <a:pPr marL="0" indent="0">
              <a:buFont typeface="Wingdings" pitchFamily="2" charset="2"/>
              <a:buNone/>
              <a:defRPr/>
            </a:pPr>
            <a:r>
              <a:rPr lang="en-US" sz="1400" dirty="0" err="1" smtClean="0">
                <a:latin typeface="Courier New" pitchFamily="49" charset="0"/>
                <a:cs typeface="Courier New" pitchFamily="49" charset="0"/>
              </a:rPr>
              <a:t>int</a:t>
            </a:r>
            <a:r>
              <a:rPr lang="en-US" sz="1400" dirty="0" smtClean="0">
                <a:latin typeface="Courier New" pitchFamily="49" charset="0"/>
                <a:cs typeface="Courier New" pitchFamily="49" charset="0"/>
              </a:rPr>
              <a:t> </a:t>
            </a:r>
            <a:r>
              <a:rPr lang="en-US" sz="1400" dirty="0">
                <a:latin typeface="Courier New" pitchFamily="49" charset="0"/>
                <a:cs typeface="Courier New" pitchFamily="49" charset="0"/>
              </a:rPr>
              <a:t>main() {</a:t>
            </a:r>
          </a:p>
          <a:p>
            <a:pPr marL="342900" indent="0">
              <a:buFont typeface="Wingdings" pitchFamily="2" charset="2"/>
              <a:buNone/>
              <a:defRPr/>
            </a:pPr>
            <a:r>
              <a:rPr lang="en-US" sz="1400" dirty="0">
                <a:latin typeface="Courier New" pitchFamily="49" charset="0"/>
                <a:cs typeface="Courier New" pitchFamily="49" charset="0"/>
              </a:rPr>
              <a:t>Computer </a:t>
            </a:r>
            <a:r>
              <a:rPr lang="en-US" sz="1400" dirty="0" err="1">
                <a:latin typeface="Courier New" pitchFamily="49" charset="0"/>
                <a:cs typeface="Courier New" pitchFamily="49" charset="0"/>
              </a:rPr>
              <a:t>my_computer</a:t>
            </a:r>
            <a:r>
              <a:rPr lang="en-US" sz="1400" dirty="0">
                <a:latin typeface="Courier New" pitchFamily="49" charset="0"/>
                <a:cs typeface="Courier New" pitchFamily="49" charset="0"/>
              </a:rPr>
              <a:t>("Acme", "Intel P4 2.4", 512, 60);</a:t>
            </a:r>
          </a:p>
          <a:p>
            <a:pPr marL="342900" indent="0">
              <a:buFont typeface="Wingdings" pitchFamily="2" charset="2"/>
              <a:buNone/>
              <a:defRPr/>
            </a:pPr>
            <a:r>
              <a:rPr lang="en-US" sz="1400" dirty="0" err="1">
                <a:latin typeface="Courier New" pitchFamily="49" charset="0"/>
                <a:cs typeface="Courier New" pitchFamily="49" charset="0"/>
              </a:rPr>
              <a:t>Lap_Top</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your_computer</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DellGate</a:t>
            </a:r>
            <a:r>
              <a:rPr lang="en-US" sz="1400" dirty="0">
                <a:latin typeface="Courier New" pitchFamily="49" charset="0"/>
                <a:cs typeface="Courier New" pitchFamily="49" charset="0"/>
              </a:rPr>
              <a:t>", "AMD Athlon 2000</a:t>
            </a:r>
            <a:r>
              <a:rPr lang="en-US" sz="1400" dirty="0" smtClean="0">
                <a:latin typeface="Courier New" pitchFamily="49" charset="0"/>
                <a:cs typeface="Courier New" pitchFamily="49" charset="0"/>
              </a:rPr>
              <a:t>", 256</a:t>
            </a: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40, 15.0</a:t>
            </a:r>
            <a:r>
              <a:rPr lang="en-US" sz="1400" dirty="0">
                <a:latin typeface="Courier New" pitchFamily="49" charset="0"/>
                <a:cs typeface="Courier New" pitchFamily="49" charset="0"/>
              </a:rPr>
              <a:t>, 7.5);</a:t>
            </a:r>
          </a:p>
          <a:p>
            <a:pPr marL="342900" indent="0">
              <a:buFont typeface="Wingdings" pitchFamily="2" charset="2"/>
              <a:buNone/>
              <a:defRPr/>
            </a:pP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"My computer is :\n" &lt;&lt; </a:t>
            </a:r>
            <a:r>
              <a:rPr lang="en-US" sz="1400" dirty="0" err="1">
                <a:latin typeface="Courier New" pitchFamily="49" charset="0"/>
                <a:cs typeface="Courier New" pitchFamily="49" charset="0"/>
              </a:rPr>
              <a:t>my_computer.to_string</a:t>
            </a: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&lt;&lt; </a:t>
            </a:r>
            <a:r>
              <a:rPr lang="en-US" sz="1400" dirty="0" err="1">
                <a:latin typeface="Courier New" pitchFamily="49" charset="0"/>
                <a:cs typeface="Courier New" pitchFamily="49" charset="0"/>
              </a:rPr>
              <a:t>endl</a:t>
            </a:r>
            <a:r>
              <a:rPr lang="en-US" sz="1400" dirty="0">
                <a:latin typeface="Courier New" pitchFamily="49" charset="0"/>
                <a:cs typeface="Courier New" pitchFamily="49" charset="0"/>
              </a:rPr>
              <a:t>;</a:t>
            </a:r>
          </a:p>
          <a:p>
            <a:pPr marL="342900" indent="0">
              <a:buFont typeface="Wingdings" pitchFamily="2" charset="2"/>
              <a:buNone/>
              <a:defRPr/>
            </a:pP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nYour</a:t>
            </a:r>
            <a:r>
              <a:rPr lang="en-US" sz="1400" dirty="0">
                <a:latin typeface="Courier New" pitchFamily="49" charset="0"/>
                <a:cs typeface="Courier New" pitchFamily="49" charset="0"/>
              </a:rPr>
              <a:t> computer is :\n" </a:t>
            </a:r>
            <a:r>
              <a:rPr lang="en-US" sz="1400" dirty="0" smtClean="0">
                <a:latin typeface="Courier New" pitchFamily="49" charset="0"/>
                <a:cs typeface="Courier New" pitchFamily="49" charset="0"/>
              </a:rPr>
              <a:t>&lt;&lt; </a:t>
            </a:r>
            <a:r>
              <a:rPr lang="en-US" sz="1400" dirty="0" err="1" smtClean="0">
                <a:latin typeface="Courier New" pitchFamily="49" charset="0"/>
                <a:cs typeface="Courier New" pitchFamily="49" charset="0"/>
              </a:rPr>
              <a:t>your_computer.to_string</a:t>
            </a:r>
            <a:r>
              <a:rPr lang="en-US" sz="1400" dirty="0" smtClean="0">
                <a:latin typeface="Courier New" pitchFamily="49" charset="0"/>
                <a:cs typeface="Courier New" pitchFamily="49" charset="0"/>
              </a:rPr>
              <a:t>() &lt;&lt; </a:t>
            </a:r>
            <a:r>
              <a:rPr lang="en-US" sz="1400" dirty="0" err="1">
                <a:latin typeface="Courier New" pitchFamily="49" charset="0"/>
                <a:cs typeface="Courier New" pitchFamily="49" charset="0"/>
              </a:rPr>
              <a:t>endl</a:t>
            </a:r>
            <a:r>
              <a:rPr lang="en-US" sz="1400" dirty="0">
                <a:latin typeface="Courier New" pitchFamily="49" charset="0"/>
                <a:cs typeface="Courier New" pitchFamily="49" charset="0"/>
              </a:rPr>
              <a:t>;</a:t>
            </a:r>
          </a:p>
          <a:p>
            <a:pPr marL="0" indent="0">
              <a:buFont typeface="Wingdings" pitchFamily="2" charset="2"/>
              <a:buNone/>
              <a:defRPr/>
            </a:pPr>
            <a:r>
              <a:rPr lang="en-US" sz="1400" dirty="0">
                <a:latin typeface="Courier New" pitchFamily="49" charset="0"/>
                <a:cs typeface="Courier New" pitchFamily="49" charset="0"/>
              </a:rPr>
              <a:t>}</a:t>
            </a:r>
          </a:p>
        </p:txBody>
      </p:sp>
      <p:sp>
        <p:nvSpPr>
          <p:cNvPr id="46083" name="TextBox 2"/>
          <p:cNvSpPr txBox="1">
            <a:spLocks noChangeArrowheads="1"/>
          </p:cNvSpPr>
          <p:nvPr/>
        </p:nvSpPr>
        <p:spPr bwMode="auto">
          <a:xfrm>
            <a:off x="685800" y="3505200"/>
            <a:ext cx="8077200" cy="2800350"/>
          </a:xfrm>
          <a:prstGeom prst="rect">
            <a:avLst/>
          </a:prstGeom>
          <a:solidFill>
            <a:schemeClr val="tx2"/>
          </a:solidFill>
          <a:ln w="9525">
            <a:noFill/>
            <a:miter lim="800000"/>
            <a:headEnd/>
            <a:tailEnd/>
          </a:ln>
        </p:spPr>
        <p:txBody>
          <a:bodyPr>
            <a:spAutoFit/>
          </a:bodyPr>
          <a:lstStyle/>
          <a:p>
            <a:r>
              <a:rPr lang="en-US" sz="1600">
                <a:solidFill>
                  <a:schemeClr val="bg1"/>
                </a:solidFill>
                <a:latin typeface="Courier New" pitchFamily="49" charset="0"/>
                <a:cs typeface="Courier New" pitchFamily="49" charset="0"/>
              </a:rPr>
              <a:t>My computer is:</a:t>
            </a:r>
          </a:p>
          <a:p>
            <a:r>
              <a:rPr lang="en-US" sz="1600">
                <a:solidFill>
                  <a:schemeClr val="bg1"/>
                </a:solidFill>
                <a:latin typeface="Courier New" pitchFamily="49" charset="0"/>
                <a:cs typeface="Courier New" pitchFamily="49" charset="0"/>
              </a:rPr>
              <a:t>Manufacturer: Acme</a:t>
            </a:r>
          </a:p>
          <a:p>
            <a:r>
              <a:rPr lang="en-US" sz="1600">
                <a:solidFill>
                  <a:schemeClr val="bg1"/>
                </a:solidFill>
                <a:latin typeface="Courier New" pitchFamily="49" charset="0"/>
                <a:cs typeface="Courier New" pitchFamily="49" charset="0"/>
              </a:rPr>
              <a:t>CPU: Intel P4 2.4</a:t>
            </a:r>
          </a:p>
          <a:p>
            <a:r>
              <a:rPr lang="en-US" sz="1600">
                <a:solidFill>
                  <a:schemeClr val="bg1"/>
                </a:solidFill>
                <a:latin typeface="Courier New" pitchFamily="49" charset="0"/>
                <a:cs typeface="Courier New" pitchFamily="49" charset="0"/>
              </a:rPr>
              <a:t>RAM: 512 megabytes</a:t>
            </a:r>
          </a:p>
          <a:p>
            <a:r>
              <a:rPr lang="en-US" sz="1600">
                <a:solidFill>
                  <a:schemeClr val="bg1"/>
                </a:solidFill>
                <a:latin typeface="Courier New" pitchFamily="49" charset="0"/>
                <a:cs typeface="Courier New" pitchFamily="49" charset="0"/>
              </a:rPr>
              <a:t>Disk: 60 gigabytes</a:t>
            </a:r>
          </a:p>
          <a:p>
            <a:endParaRPr lang="en-US" sz="1600">
              <a:solidFill>
                <a:schemeClr val="bg1"/>
              </a:solidFill>
              <a:latin typeface="Courier New" pitchFamily="49" charset="0"/>
              <a:cs typeface="Courier New" pitchFamily="49" charset="0"/>
            </a:endParaRPr>
          </a:p>
          <a:p>
            <a:r>
              <a:rPr lang="en-US" sz="1600">
                <a:solidFill>
                  <a:schemeClr val="bg1"/>
                </a:solidFill>
                <a:latin typeface="Courier New" pitchFamily="49" charset="0"/>
                <a:cs typeface="Courier New" pitchFamily="49" charset="0"/>
              </a:rPr>
              <a:t>Your computer is:</a:t>
            </a:r>
          </a:p>
          <a:p>
            <a:r>
              <a:rPr lang="en-US" sz="1600">
                <a:solidFill>
                  <a:schemeClr val="bg1"/>
                </a:solidFill>
                <a:latin typeface="Courier New" pitchFamily="49" charset="0"/>
                <a:cs typeface="Courier New" pitchFamily="49" charset="0"/>
              </a:rPr>
              <a:t>Manufacturer: DellGate</a:t>
            </a:r>
          </a:p>
          <a:p>
            <a:r>
              <a:rPr lang="en-US" sz="1600">
                <a:solidFill>
                  <a:schemeClr val="bg1"/>
                </a:solidFill>
                <a:latin typeface="Courier New" pitchFamily="49" charset="0"/>
                <a:cs typeface="Courier New" pitchFamily="49" charset="0"/>
              </a:rPr>
              <a:t>CPU: AMD Athlon 2000</a:t>
            </a:r>
          </a:p>
          <a:p>
            <a:r>
              <a:rPr lang="en-US" sz="1600">
                <a:solidFill>
                  <a:schemeClr val="bg1"/>
                </a:solidFill>
                <a:latin typeface="Courier New" pitchFamily="49" charset="0"/>
                <a:cs typeface="Courier New" pitchFamily="49" charset="0"/>
              </a:rPr>
              <a:t>RAM: 256 megabytes</a:t>
            </a:r>
          </a:p>
          <a:p>
            <a:r>
              <a:rPr lang="en-US" sz="1600">
                <a:solidFill>
                  <a:schemeClr val="bg1"/>
                </a:solidFill>
                <a:latin typeface="Courier New" pitchFamily="49" charset="0"/>
                <a:cs typeface="Courier New" pitchFamily="49" charset="0"/>
              </a:rPr>
              <a:t>Disk: 40 gigabytes</a:t>
            </a:r>
          </a:p>
        </p:txBody>
      </p:sp>
      <p:sp>
        <p:nvSpPr>
          <p:cNvPr id="2" name="Line Callout 1 1"/>
          <p:cNvSpPr/>
          <p:nvPr/>
        </p:nvSpPr>
        <p:spPr>
          <a:xfrm>
            <a:off x="5029200" y="3581400"/>
            <a:ext cx="3429000" cy="1828800"/>
          </a:xfrm>
          <a:prstGeom prst="borderCallout1">
            <a:avLst>
              <a:gd name="adj1" fmla="val 1389"/>
              <a:gd name="adj2" fmla="val 51667"/>
              <a:gd name="adj3" fmla="val -26389"/>
              <a:gd name="adj4" fmla="val 53149"/>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Even though </a:t>
            </a:r>
            <a:r>
              <a:rPr lang="en-US" sz="1600" dirty="0" err="1">
                <a:latin typeface="Courier New" pitchFamily="49" charset="0"/>
                <a:cs typeface="Courier New" pitchFamily="49" charset="0"/>
              </a:rPr>
              <a:t>your_computer</a:t>
            </a:r>
            <a:r>
              <a:rPr lang="en-US" sz="1600" dirty="0"/>
              <a:t> </a:t>
            </a:r>
            <a:r>
              <a:rPr lang="en-US" dirty="0"/>
              <a:t>is of type </a:t>
            </a:r>
            <a:r>
              <a:rPr lang="en-US" sz="1600" dirty="0" err="1">
                <a:latin typeface="Courier New" pitchFamily="49" charset="0"/>
                <a:cs typeface="Courier New" pitchFamily="49" charset="0"/>
              </a:rPr>
              <a:t>Lap_Top</a:t>
            </a:r>
            <a:r>
              <a:rPr lang="en-US" dirty="0"/>
              <a:t>, the </a:t>
            </a:r>
            <a:r>
              <a:rPr lang="en-US" sz="1600" dirty="0" err="1">
                <a:latin typeface="Courier New" pitchFamily="49" charset="0"/>
                <a:cs typeface="Courier New" pitchFamily="49" charset="0"/>
              </a:rPr>
              <a:t>Lap_Top</a:t>
            </a:r>
            <a:r>
              <a:rPr lang="en-US" dirty="0"/>
              <a:t> fields are not displayed; the call to </a:t>
            </a:r>
            <a:r>
              <a:rPr lang="en-US" sz="1600" dirty="0" err="1">
                <a:latin typeface="Courier New" pitchFamily="49" charset="0"/>
                <a:cs typeface="Courier New" pitchFamily="49" charset="0"/>
              </a:rPr>
              <a:t>to_string</a:t>
            </a:r>
            <a:r>
              <a:rPr lang="en-US" dirty="0"/>
              <a:t>() calls the </a:t>
            </a:r>
            <a:r>
              <a:rPr lang="en-US" sz="1600" dirty="0" err="1">
                <a:latin typeface="Courier New" pitchFamily="49" charset="0"/>
                <a:cs typeface="Courier New" pitchFamily="49" charset="0"/>
              </a:rPr>
              <a:t>to_string</a:t>
            </a:r>
            <a:r>
              <a:rPr lang="en-US" dirty="0"/>
              <a:t>() method inherited from </a:t>
            </a:r>
            <a:r>
              <a:rPr lang="en-US" sz="1600" dirty="0">
                <a:latin typeface="Courier New" pitchFamily="49" charset="0"/>
                <a:cs typeface="Courier New" pitchFamily="49" charset="0"/>
              </a:rPr>
              <a:t>Computer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Member Function Overriding (cont.)</a:t>
            </a:r>
            <a:endParaRPr lang="en-US" dirty="0"/>
          </a:p>
        </p:txBody>
      </p:sp>
      <p:sp>
        <p:nvSpPr>
          <p:cNvPr id="47106" name="Content Placeholder 2"/>
          <p:cNvSpPr>
            <a:spLocks noGrp="1"/>
          </p:cNvSpPr>
          <p:nvPr>
            <p:ph sz="quarter" idx="1"/>
          </p:nvPr>
        </p:nvSpPr>
        <p:spPr>
          <a:xfrm>
            <a:off x="612775" y="1600200"/>
            <a:ext cx="8153400" cy="4495800"/>
          </a:xfrm>
        </p:spPr>
        <p:txBody>
          <a:bodyPr/>
          <a:lstStyle/>
          <a:p>
            <a:r>
              <a:rPr lang="en-US" smtClean="0"/>
              <a:t>To show the state of a laptop computer, complete with screen size and weight, we need to define a </a:t>
            </a:r>
            <a:r>
              <a:rPr lang="en-US" sz="2400" smtClean="0">
                <a:latin typeface="Courier New" pitchFamily="49" charset="0"/>
                <a:cs typeface="Courier New" pitchFamily="49" charset="0"/>
              </a:rPr>
              <a:t>to_string</a:t>
            </a:r>
            <a:r>
              <a:rPr lang="en-US" smtClean="0"/>
              <a:t> member function for class </a:t>
            </a:r>
            <a:r>
              <a:rPr lang="en-US" sz="2400" smtClean="0">
                <a:latin typeface="Courier New" pitchFamily="49" charset="0"/>
                <a:cs typeface="Courier New" pitchFamily="49" charset="0"/>
              </a:rPr>
              <a:t>Lap_Top</a:t>
            </a:r>
          </a:p>
          <a:p>
            <a:r>
              <a:rPr lang="en-US" smtClean="0"/>
              <a:t>If class </a:t>
            </a:r>
            <a:r>
              <a:rPr lang="en-US" sz="2400" smtClean="0">
                <a:latin typeface="Courier New" pitchFamily="49" charset="0"/>
                <a:cs typeface="Courier New" pitchFamily="49" charset="0"/>
              </a:rPr>
              <a:t>Lap_Top</a:t>
            </a:r>
            <a:r>
              <a:rPr lang="en-US" smtClean="0"/>
              <a:t> has its own </a:t>
            </a:r>
            <a:r>
              <a:rPr lang="en-US" sz="2400" smtClean="0">
                <a:latin typeface="Courier New" pitchFamily="49" charset="0"/>
                <a:cs typeface="Courier New" pitchFamily="49" charset="0"/>
              </a:rPr>
              <a:t>to_string</a:t>
            </a:r>
            <a:r>
              <a:rPr lang="en-US" smtClean="0"/>
              <a:t> member function, it will </a:t>
            </a:r>
            <a:r>
              <a:rPr lang="en-US" i="1" smtClean="0"/>
              <a:t>override </a:t>
            </a:r>
            <a:r>
              <a:rPr lang="en-US" smtClean="0"/>
              <a:t>the inherited member function and will be invoked by the member function call </a:t>
            </a:r>
            <a:r>
              <a:rPr lang="en-US" sz="2400" smtClean="0">
                <a:latin typeface="Courier New" pitchFamily="49" charset="0"/>
                <a:cs typeface="Courier New" pitchFamily="49" charset="0"/>
              </a:rPr>
              <a:t>your_computer.to_string()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Member Function Overriding (cont.)</a:t>
            </a:r>
            <a:endParaRPr lang="en-US" dirty="0"/>
          </a:p>
        </p:txBody>
      </p:sp>
      <p:sp>
        <p:nvSpPr>
          <p:cNvPr id="3" name="Content Placeholder 2"/>
          <p:cNvSpPr>
            <a:spLocks noGrp="1"/>
          </p:cNvSpPr>
          <p:nvPr>
            <p:ph sz="quarter" idx="1"/>
          </p:nvPr>
        </p:nvSpPr>
        <p:spPr>
          <a:xfrm>
            <a:off x="612775" y="1600200"/>
            <a:ext cx="8153400" cy="4495800"/>
          </a:xfrm>
        </p:spPr>
        <p:txBody>
          <a:bodyPr/>
          <a:lstStyle/>
          <a:p>
            <a:pPr marL="0" indent="0">
              <a:buFont typeface="Wingdings" pitchFamily="2" charset="2"/>
              <a:buNone/>
              <a:defRPr/>
            </a:pPr>
            <a:endParaRPr lang="en-US" sz="2000" dirty="0" smtClean="0">
              <a:latin typeface="Courier New" pitchFamily="49" charset="0"/>
              <a:cs typeface="Courier New" pitchFamily="49" charset="0"/>
            </a:endParaRPr>
          </a:p>
          <a:p>
            <a:pPr marL="0" indent="0">
              <a:buFont typeface="Wingdings" pitchFamily="2" charset="2"/>
              <a:buNone/>
              <a:defRPr/>
            </a:pPr>
            <a:r>
              <a:rPr lang="en-US" sz="2000" dirty="0" smtClean="0">
                <a:latin typeface="Courier New" pitchFamily="49" charset="0"/>
                <a:cs typeface="Courier New" pitchFamily="49" charset="0"/>
              </a:rPr>
              <a:t>string </a:t>
            </a:r>
            <a:r>
              <a:rPr lang="en-US" sz="2000" dirty="0" err="1">
                <a:latin typeface="Courier New" pitchFamily="49" charset="0"/>
                <a:cs typeface="Courier New" pitchFamily="49" charset="0"/>
              </a:rPr>
              <a:t>Lap_Top</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to_string</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const</a:t>
            </a:r>
            <a:r>
              <a:rPr lang="en-US" sz="2000" dirty="0">
                <a:latin typeface="Courier New" pitchFamily="49" charset="0"/>
                <a:cs typeface="Courier New" pitchFamily="49" charset="0"/>
              </a:rPr>
              <a:t> {</a:t>
            </a:r>
          </a:p>
          <a:p>
            <a:pPr marL="342900" indent="0">
              <a:buFont typeface="Wingdings" pitchFamily="2" charset="2"/>
              <a:buNone/>
              <a:defRPr/>
            </a:pPr>
            <a:r>
              <a:rPr lang="en-US" sz="2000" dirty="0" err="1">
                <a:latin typeface="Courier New" pitchFamily="49" charset="0"/>
                <a:cs typeface="Courier New" pitchFamily="49" charset="0"/>
              </a:rPr>
              <a:t>ostringstream</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sb</a:t>
            </a:r>
            <a:r>
              <a:rPr lang="en-US" sz="2000" dirty="0">
                <a:latin typeface="Courier New" pitchFamily="49" charset="0"/>
                <a:cs typeface="Courier New" pitchFamily="49" charset="0"/>
              </a:rPr>
              <a:t>;</a:t>
            </a:r>
          </a:p>
          <a:p>
            <a:pPr marL="342900" indent="0">
              <a:buFont typeface="Wingdings" pitchFamily="2" charset="2"/>
              <a:buNone/>
              <a:defRPr/>
            </a:pPr>
            <a:r>
              <a:rPr lang="en-US" sz="2000" dirty="0" err="1">
                <a:latin typeface="Courier New" pitchFamily="49" charset="0"/>
                <a:cs typeface="Courier New" pitchFamily="49" charset="0"/>
              </a:rPr>
              <a:t>sb</a:t>
            </a:r>
            <a:r>
              <a:rPr lang="en-US" sz="2000" dirty="0">
                <a:latin typeface="Courier New" pitchFamily="49" charset="0"/>
                <a:cs typeface="Courier New" pitchFamily="49" charset="0"/>
              </a:rPr>
              <a:t> &lt;&lt; Computer::</a:t>
            </a:r>
            <a:r>
              <a:rPr lang="en-US" sz="2000" dirty="0" err="1">
                <a:latin typeface="Courier New" pitchFamily="49" charset="0"/>
                <a:cs typeface="Courier New" pitchFamily="49" charset="0"/>
              </a:rPr>
              <a:t>to_string</a:t>
            </a:r>
            <a:r>
              <a:rPr lang="en-US" sz="2000" dirty="0">
                <a:latin typeface="Courier New" pitchFamily="49" charset="0"/>
                <a:cs typeface="Courier New" pitchFamily="49" charset="0"/>
              </a:rPr>
              <a:t>()</a:t>
            </a:r>
          </a:p>
          <a:p>
            <a:pPr marL="800100" indent="0">
              <a:buFont typeface="Wingdings" pitchFamily="2" charset="2"/>
              <a:buNone/>
              <a:defRPr/>
            </a:pPr>
            <a:r>
              <a:rPr lang="en-US" sz="2000" dirty="0">
                <a:latin typeface="Courier New" pitchFamily="49" charset="0"/>
                <a:cs typeface="Courier New" pitchFamily="49" charset="0"/>
              </a:rPr>
              <a:t>&lt;&lt; "\</a:t>
            </a:r>
            <a:r>
              <a:rPr lang="en-US" sz="2000" dirty="0" err="1">
                <a:latin typeface="Courier New" pitchFamily="49" charset="0"/>
                <a:cs typeface="Courier New" pitchFamily="49" charset="0"/>
              </a:rPr>
              <a:t>nScreen</a:t>
            </a:r>
            <a:r>
              <a:rPr lang="en-US" sz="2000" dirty="0">
                <a:latin typeface="Courier New" pitchFamily="49" charset="0"/>
                <a:cs typeface="Courier New" pitchFamily="49" charset="0"/>
              </a:rPr>
              <a:t> Size: " &lt;&lt; </a:t>
            </a:r>
            <a:r>
              <a:rPr lang="en-US" sz="2000" dirty="0" err="1">
                <a:latin typeface="Courier New" pitchFamily="49" charset="0"/>
                <a:cs typeface="Courier New" pitchFamily="49" charset="0"/>
              </a:rPr>
              <a:t>screen_size</a:t>
            </a:r>
            <a:endParaRPr lang="en-US" sz="2000" dirty="0">
              <a:latin typeface="Courier New" pitchFamily="49" charset="0"/>
              <a:cs typeface="Courier New" pitchFamily="49" charset="0"/>
            </a:endParaRPr>
          </a:p>
          <a:p>
            <a:pPr marL="800100" indent="0">
              <a:buFont typeface="Wingdings" pitchFamily="2" charset="2"/>
              <a:buNone/>
              <a:defRPr/>
            </a:pPr>
            <a:r>
              <a:rPr lang="en-US" sz="2000" dirty="0">
                <a:latin typeface="Courier New" pitchFamily="49" charset="0"/>
                <a:cs typeface="Courier New" pitchFamily="49" charset="0"/>
              </a:rPr>
              <a:t>&lt;&lt; "\</a:t>
            </a:r>
            <a:r>
              <a:rPr lang="en-US" sz="2000" dirty="0" err="1">
                <a:latin typeface="Courier New" pitchFamily="49" charset="0"/>
                <a:cs typeface="Courier New" pitchFamily="49" charset="0"/>
              </a:rPr>
              <a:t>nWeight</a:t>
            </a:r>
            <a:r>
              <a:rPr lang="en-US" sz="2000" dirty="0">
                <a:latin typeface="Courier New" pitchFamily="49" charset="0"/>
                <a:cs typeface="Courier New" pitchFamily="49" charset="0"/>
              </a:rPr>
              <a:t>: " &lt;&lt; weight;</a:t>
            </a:r>
          </a:p>
          <a:p>
            <a:pPr marL="342900" indent="0">
              <a:buFont typeface="Wingdings" pitchFamily="2" charset="2"/>
              <a:buNone/>
              <a:defRPr/>
            </a:pPr>
            <a:r>
              <a:rPr lang="en-US" sz="2000" dirty="0">
                <a:latin typeface="Courier New" pitchFamily="49" charset="0"/>
                <a:cs typeface="Courier New" pitchFamily="49" charset="0"/>
              </a:rPr>
              <a:t>return </a:t>
            </a:r>
            <a:r>
              <a:rPr lang="en-US" sz="2000" dirty="0" err="1">
                <a:latin typeface="Courier New" pitchFamily="49" charset="0"/>
                <a:cs typeface="Courier New" pitchFamily="49" charset="0"/>
              </a:rPr>
              <a:t>sb.str</a:t>
            </a:r>
            <a:r>
              <a:rPr lang="en-US" sz="2000" dirty="0">
                <a:latin typeface="Courier New" pitchFamily="49" charset="0"/>
                <a:cs typeface="Courier New" pitchFamily="49" charset="0"/>
              </a:rPr>
              <a:t>();</a:t>
            </a:r>
          </a:p>
          <a:p>
            <a:pPr marL="0" indent="0">
              <a:buFont typeface="Wingdings" pitchFamily="2" charset="2"/>
              <a:buNone/>
              <a:defRPr/>
            </a:pPr>
            <a:r>
              <a:rPr lang="en-US" sz="2000" dirty="0">
                <a:latin typeface="Courier New" pitchFamily="49" charset="0"/>
                <a:cs typeface="Courier New" pitchFamily="49" charset="0"/>
              </a:rPr>
              <a:t>}</a:t>
            </a:r>
            <a:endParaRPr lang="en-US" sz="20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Member Function Overriding (cont.)</a:t>
            </a:r>
            <a:endParaRPr lang="en-US" dirty="0"/>
          </a:p>
        </p:txBody>
      </p:sp>
      <p:sp>
        <p:nvSpPr>
          <p:cNvPr id="3" name="Content Placeholder 2"/>
          <p:cNvSpPr>
            <a:spLocks noGrp="1"/>
          </p:cNvSpPr>
          <p:nvPr>
            <p:ph sz="quarter" idx="1"/>
          </p:nvPr>
        </p:nvSpPr>
        <p:spPr>
          <a:xfrm>
            <a:off x="612775" y="1600200"/>
            <a:ext cx="8153400" cy="4495800"/>
          </a:xfrm>
        </p:spPr>
        <p:txBody>
          <a:bodyPr/>
          <a:lstStyle/>
          <a:p>
            <a:pPr marL="0" indent="0">
              <a:buFont typeface="Wingdings" pitchFamily="2" charset="2"/>
              <a:buNone/>
              <a:defRPr/>
            </a:pPr>
            <a:endParaRPr lang="en-US" sz="2000" dirty="0" smtClean="0">
              <a:latin typeface="Courier New" pitchFamily="49" charset="0"/>
              <a:cs typeface="Courier New" pitchFamily="49" charset="0"/>
            </a:endParaRPr>
          </a:p>
          <a:p>
            <a:pPr marL="0" indent="0">
              <a:buFont typeface="Wingdings" pitchFamily="2" charset="2"/>
              <a:buNone/>
              <a:defRPr/>
            </a:pPr>
            <a:r>
              <a:rPr lang="en-US" sz="2000" dirty="0" smtClean="0">
                <a:latin typeface="Courier New" pitchFamily="49" charset="0"/>
                <a:cs typeface="Courier New" pitchFamily="49" charset="0"/>
              </a:rPr>
              <a:t>string </a:t>
            </a:r>
            <a:r>
              <a:rPr lang="en-US" sz="2000" dirty="0" err="1">
                <a:latin typeface="Courier New" pitchFamily="49" charset="0"/>
                <a:cs typeface="Courier New" pitchFamily="49" charset="0"/>
              </a:rPr>
              <a:t>Lap_Top</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to_string</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const</a:t>
            </a:r>
            <a:r>
              <a:rPr lang="en-US" sz="2000" dirty="0">
                <a:latin typeface="Courier New" pitchFamily="49" charset="0"/>
                <a:cs typeface="Courier New" pitchFamily="49" charset="0"/>
              </a:rPr>
              <a:t> {</a:t>
            </a:r>
          </a:p>
          <a:p>
            <a:pPr marL="342900" indent="0">
              <a:buFont typeface="Wingdings" pitchFamily="2" charset="2"/>
              <a:buNone/>
              <a:defRPr/>
            </a:pPr>
            <a:r>
              <a:rPr lang="en-US" sz="2000" dirty="0" err="1">
                <a:latin typeface="Courier New" pitchFamily="49" charset="0"/>
                <a:cs typeface="Courier New" pitchFamily="49" charset="0"/>
              </a:rPr>
              <a:t>ostringstream</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sb</a:t>
            </a:r>
            <a:r>
              <a:rPr lang="en-US" sz="2000" dirty="0">
                <a:latin typeface="Courier New" pitchFamily="49" charset="0"/>
                <a:cs typeface="Courier New" pitchFamily="49" charset="0"/>
              </a:rPr>
              <a:t>;</a:t>
            </a:r>
          </a:p>
          <a:p>
            <a:pPr marL="342900" indent="0">
              <a:buFont typeface="Wingdings" pitchFamily="2" charset="2"/>
              <a:buNone/>
              <a:defRPr/>
            </a:pPr>
            <a:r>
              <a:rPr lang="en-US" sz="2000" dirty="0" err="1">
                <a:latin typeface="Courier New" pitchFamily="49" charset="0"/>
                <a:cs typeface="Courier New" pitchFamily="49" charset="0"/>
              </a:rPr>
              <a:t>sb</a:t>
            </a:r>
            <a:r>
              <a:rPr lang="en-US" sz="2000" dirty="0">
                <a:latin typeface="Courier New" pitchFamily="49" charset="0"/>
                <a:cs typeface="Courier New" pitchFamily="49" charset="0"/>
              </a:rPr>
              <a:t> &lt;&lt; Computer::</a:t>
            </a:r>
            <a:r>
              <a:rPr lang="en-US" sz="2000" dirty="0" err="1">
                <a:latin typeface="Courier New" pitchFamily="49" charset="0"/>
                <a:cs typeface="Courier New" pitchFamily="49" charset="0"/>
              </a:rPr>
              <a:t>to_string</a:t>
            </a:r>
            <a:r>
              <a:rPr lang="en-US" sz="2000" dirty="0">
                <a:latin typeface="Courier New" pitchFamily="49" charset="0"/>
                <a:cs typeface="Courier New" pitchFamily="49" charset="0"/>
              </a:rPr>
              <a:t>()</a:t>
            </a:r>
          </a:p>
          <a:p>
            <a:pPr marL="800100" indent="0">
              <a:buFont typeface="Wingdings" pitchFamily="2" charset="2"/>
              <a:buNone/>
              <a:defRPr/>
            </a:pPr>
            <a:r>
              <a:rPr lang="en-US" sz="2000" dirty="0">
                <a:latin typeface="Courier New" pitchFamily="49" charset="0"/>
                <a:cs typeface="Courier New" pitchFamily="49" charset="0"/>
              </a:rPr>
              <a:t>&lt;&lt; "\</a:t>
            </a:r>
            <a:r>
              <a:rPr lang="en-US" sz="2000" dirty="0" err="1">
                <a:latin typeface="Courier New" pitchFamily="49" charset="0"/>
                <a:cs typeface="Courier New" pitchFamily="49" charset="0"/>
              </a:rPr>
              <a:t>nScreen</a:t>
            </a:r>
            <a:r>
              <a:rPr lang="en-US" sz="2000" dirty="0">
                <a:latin typeface="Courier New" pitchFamily="49" charset="0"/>
                <a:cs typeface="Courier New" pitchFamily="49" charset="0"/>
              </a:rPr>
              <a:t> Size: " &lt;&lt; </a:t>
            </a:r>
            <a:r>
              <a:rPr lang="en-US" sz="2000" dirty="0" err="1">
                <a:latin typeface="Courier New" pitchFamily="49" charset="0"/>
                <a:cs typeface="Courier New" pitchFamily="49" charset="0"/>
              </a:rPr>
              <a:t>screen_size</a:t>
            </a:r>
            <a:endParaRPr lang="en-US" sz="2000" dirty="0">
              <a:latin typeface="Courier New" pitchFamily="49" charset="0"/>
              <a:cs typeface="Courier New" pitchFamily="49" charset="0"/>
            </a:endParaRPr>
          </a:p>
          <a:p>
            <a:pPr marL="800100" indent="0">
              <a:buFont typeface="Wingdings" pitchFamily="2" charset="2"/>
              <a:buNone/>
              <a:defRPr/>
            </a:pPr>
            <a:r>
              <a:rPr lang="en-US" sz="2000" dirty="0">
                <a:latin typeface="Courier New" pitchFamily="49" charset="0"/>
                <a:cs typeface="Courier New" pitchFamily="49" charset="0"/>
              </a:rPr>
              <a:t>&lt;&lt; "\</a:t>
            </a:r>
            <a:r>
              <a:rPr lang="en-US" sz="2000" dirty="0" err="1">
                <a:latin typeface="Courier New" pitchFamily="49" charset="0"/>
                <a:cs typeface="Courier New" pitchFamily="49" charset="0"/>
              </a:rPr>
              <a:t>nWeight</a:t>
            </a:r>
            <a:r>
              <a:rPr lang="en-US" sz="2000" dirty="0">
                <a:latin typeface="Courier New" pitchFamily="49" charset="0"/>
                <a:cs typeface="Courier New" pitchFamily="49" charset="0"/>
              </a:rPr>
              <a:t>: " &lt;&lt; weight;</a:t>
            </a:r>
          </a:p>
          <a:p>
            <a:pPr marL="342900" indent="0">
              <a:buFont typeface="Wingdings" pitchFamily="2" charset="2"/>
              <a:buNone/>
              <a:defRPr/>
            </a:pPr>
            <a:r>
              <a:rPr lang="en-US" sz="2000" dirty="0">
                <a:latin typeface="Courier New" pitchFamily="49" charset="0"/>
                <a:cs typeface="Courier New" pitchFamily="49" charset="0"/>
              </a:rPr>
              <a:t>return </a:t>
            </a:r>
            <a:r>
              <a:rPr lang="en-US" sz="2000" dirty="0" err="1">
                <a:latin typeface="Courier New" pitchFamily="49" charset="0"/>
                <a:cs typeface="Courier New" pitchFamily="49" charset="0"/>
              </a:rPr>
              <a:t>sb.str</a:t>
            </a:r>
            <a:r>
              <a:rPr lang="en-US" sz="2000" dirty="0">
                <a:latin typeface="Courier New" pitchFamily="49" charset="0"/>
                <a:cs typeface="Courier New" pitchFamily="49" charset="0"/>
              </a:rPr>
              <a:t>();</a:t>
            </a:r>
          </a:p>
          <a:p>
            <a:pPr marL="0" indent="0">
              <a:buFont typeface="Wingdings" pitchFamily="2" charset="2"/>
              <a:buNone/>
              <a:defRPr/>
            </a:pPr>
            <a:r>
              <a:rPr lang="en-US" sz="2000" dirty="0">
                <a:latin typeface="Courier New" pitchFamily="49" charset="0"/>
                <a:cs typeface="Courier New" pitchFamily="49" charset="0"/>
              </a:rPr>
              <a:t>}</a:t>
            </a:r>
            <a:endParaRPr lang="en-US" sz="2000" dirty="0" smtClean="0">
              <a:latin typeface="Courier New" pitchFamily="49" charset="0"/>
              <a:cs typeface="Courier New" pitchFamily="49" charset="0"/>
            </a:endParaRPr>
          </a:p>
        </p:txBody>
      </p:sp>
      <p:sp>
        <p:nvSpPr>
          <p:cNvPr id="4" name="Line Callout 1 3"/>
          <p:cNvSpPr/>
          <p:nvPr/>
        </p:nvSpPr>
        <p:spPr>
          <a:xfrm>
            <a:off x="5715000" y="3733800"/>
            <a:ext cx="3200400" cy="2057400"/>
          </a:xfrm>
          <a:prstGeom prst="borderCallout1">
            <a:avLst>
              <a:gd name="adj1" fmla="val 18750"/>
              <a:gd name="adj2" fmla="val -8333"/>
              <a:gd name="adj3" fmla="val -25112"/>
              <a:gd name="adj4" fmla="val -7044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err="1">
                <a:latin typeface="Courier New" pitchFamily="49" charset="0"/>
                <a:cs typeface="Courier New" pitchFamily="49" charset="0"/>
              </a:rPr>
              <a:t>Lap_Top</a:t>
            </a:r>
            <a:r>
              <a:rPr lang="en-US" dirty="0"/>
              <a:t> cannot access the private data fields of </a:t>
            </a:r>
            <a:r>
              <a:rPr lang="en-US" sz="1600" dirty="0">
                <a:latin typeface="Courier New" pitchFamily="49" charset="0"/>
                <a:cs typeface="Courier New" pitchFamily="49" charset="0"/>
              </a:rPr>
              <a:t>Computer</a:t>
            </a:r>
            <a:r>
              <a:rPr lang="en-US" dirty="0"/>
              <a:t>.  To display them, we call </a:t>
            </a:r>
            <a:r>
              <a:rPr lang="en-US" sz="1600" dirty="0">
                <a:latin typeface="Courier New" pitchFamily="49" charset="0"/>
                <a:cs typeface="Courier New" pitchFamily="49" charset="0"/>
              </a:rPr>
              <a:t>Computer</a:t>
            </a:r>
            <a:r>
              <a:rPr lang="en-US" dirty="0"/>
              <a:t>'s </a:t>
            </a:r>
            <a:r>
              <a:rPr lang="en-US" sz="1600" dirty="0" err="1">
                <a:latin typeface="Courier New" pitchFamily="49" charset="0"/>
                <a:cs typeface="Courier New" pitchFamily="49" charset="0"/>
              </a:rPr>
              <a:t>to_string</a:t>
            </a:r>
            <a:r>
              <a:rPr lang="en-US" dirty="0"/>
              <a:t> function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Member Function Overriding (cont.)</a:t>
            </a:r>
            <a:endParaRPr lang="en-US" dirty="0"/>
          </a:p>
        </p:txBody>
      </p:sp>
      <p:sp>
        <p:nvSpPr>
          <p:cNvPr id="3" name="Content Placeholder 2"/>
          <p:cNvSpPr>
            <a:spLocks noGrp="1"/>
          </p:cNvSpPr>
          <p:nvPr>
            <p:ph sz="quarter" idx="1"/>
          </p:nvPr>
        </p:nvSpPr>
        <p:spPr>
          <a:xfrm>
            <a:off x="612775" y="1600200"/>
            <a:ext cx="8153400" cy="4495800"/>
          </a:xfrm>
        </p:spPr>
        <p:txBody>
          <a:bodyPr/>
          <a:lstStyle/>
          <a:p>
            <a:pPr marL="0" indent="0">
              <a:buFont typeface="Wingdings" pitchFamily="2" charset="2"/>
              <a:buNone/>
              <a:defRPr/>
            </a:pPr>
            <a:endParaRPr lang="en-US" sz="2000" dirty="0" smtClean="0">
              <a:latin typeface="Courier New" pitchFamily="49" charset="0"/>
              <a:cs typeface="Courier New" pitchFamily="49" charset="0"/>
            </a:endParaRPr>
          </a:p>
          <a:p>
            <a:pPr marL="0" indent="0">
              <a:buFont typeface="Wingdings" pitchFamily="2" charset="2"/>
              <a:buNone/>
              <a:defRPr/>
            </a:pPr>
            <a:r>
              <a:rPr lang="en-US" sz="2000" dirty="0" smtClean="0">
                <a:latin typeface="Courier New" pitchFamily="49" charset="0"/>
                <a:cs typeface="Courier New" pitchFamily="49" charset="0"/>
              </a:rPr>
              <a:t>string </a:t>
            </a:r>
            <a:r>
              <a:rPr lang="en-US" sz="2000" dirty="0" err="1">
                <a:latin typeface="Courier New" pitchFamily="49" charset="0"/>
                <a:cs typeface="Courier New" pitchFamily="49" charset="0"/>
              </a:rPr>
              <a:t>Lap_Top</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to_string</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const</a:t>
            </a:r>
            <a:r>
              <a:rPr lang="en-US" sz="2000" dirty="0">
                <a:latin typeface="Courier New" pitchFamily="49" charset="0"/>
                <a:cs typeface="Courier New" pitchFamily="49" charset="0"/>
              </a:rPr>
              <a:t> {</a:t>
            </a:r>
          </a:p>
          <a:p>
            <a:pPr marL="342900" indent="0">
              <a:buFont typeface="Wingdings" pitchFamily="2" charset="2"/>
              <a:buNone/>
              <a:defRPr/>
            </a:pPr>
            <a:r>
              <a:rPr lang="en-US" sz="2000" dirty="0" err="1">
                <a:latin typeface="Courier New" pitchFamily="49" charset="0"/>
                <a:cs typeface="Courier New" pitchFamily="49" charset="0"/>
              </a:rPr>
              <a:t>ostringstream</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sb</a:t>
            </a:r>
            <a:r>
              <a:rPr lang="en-US" sz="2000" dirty="0">
                <a:latin typeface="Courier New" pitchFamily="49" charset="0"/>
                <a:cs typeface="Courier New" pitchFamily="49" charset="0"/>
              </a:rPr>
              <a:t>;</a:t>
            </a:r>
          </a:p>
          <a:p>
            <a:pPr marL="342900" indent="0">
              <a:buFont typeface="Wingdings" pitchFamily="2" charset="2"/>
              <a:buNone/>
              <a:defRPr/>
            </a:pPr>
            <a:r>
              <a:rPr lang="en-US" sz="2000" dirty="0" err="1">
                <a:latin typeface="Courier New" pitchFamily="49" charset="0"/>
                <a:cs typeface="Courier New" pitchFamily="49" charset="0"/>
              </a:rPr>
              <a:t>sb</a:t>
            </a:r>
            <a:r>
              <a:rPr lang="en-US" sz="2000" dirty="0">
                <a:latin typeface="Courier New" pitchFamily="49" charset="0"/>
                <a:cs typeface="Courier New" pitchFamily="49" charset="0"/>
              </a:rPr>
              <a:t> &lt;&lt; Computer::</a:t>
            </a:r>
            <a:r>
              <a:rPr lang="en-US" sz="2000" dirty="0" err="1">
                <a:latin typeface="Courier New" pitchFamily="49" charset="0"/>
                <a:cs typeface="Courier New" pitchFamily="49" charset="0"/>
              </a:rPr>
              <a:t>to_string</a:t>
            </a:r>
            <a:r>
              <a:rPr lang="en-US" sz="2000" dirty="0">
                <a:latin typeface="Courier New" pitchFamily="49" charset="0"/>
                <a:cs typeface="Courier New" pitchFamily="49" charset="0"/>
              </a:rPr>
              <a:t>()</a:t>
            </a:r>
          </a:p>
          <a:p>
            <a:pPr marL="800100" indent="0">
              <a:buFont typeface="Wingdings" pitchFamily="2" charset="2"/>
              <a:buNone/>
              <a:defRPr/>
            </a:pPr>
            <a:r>
              <a:rPr lang="en-US" sz="2000" dirty="0">
                <a:latin typeface="Courier New" pitchFamily="49" charset="0"/>
                <a:cs typeface="Courier New" pitchFamily="49" charset="0"/>
              </a:rPr>
              <a:t>&lt;&lt; "\</a:t>
            </a:r>
            <a:r>
              <a:rPr lang="en-US" sz="2000" dirty="0" err="1">
                <a:latin typeface="Courier New" pitchFamily="49" charset="0"/>
                <a:cs typeface="Courier New" pitchFamily="49" charset="0"/>
              </a:rPr>
              <a:t>nScreen</a:t>
            </a:r>
            <a:r>
              <a:rPr lang="en-US" sz="2000" dirty="0">
                <a:latin typeface="Courier New" pitchFamily="49" charset="0"/>
                <a:cs typeface="Courier New" pitchFamily="49" charset="0"/>
              </a:rPr>
              <a:t> Size: " &lt;&lt; </a:t>
            </a:r>
            <a:r>
              <a:rPr lang="en-US" sz="2000" dirty="0" err="1">
                <a:latin typeface="Courier New" pitchFamily="49" charset="0"/>
                <a:cs typeface="Courier New" pitchFamily="49" charset="0"/>
              </a:rPr>
              <a:t>screen_size</a:t>
            </a:r>
            <a:endParaRPr lang="en-US" sz="2000" dirty="0">
              <a:latin typeface="Courier New" pitchFamily="49" charset="0"/>
              <a:cs typeface="Courier New" pitchFamily="49" charset="0"/>
            </a:endParaRPr>
          </a:p>
          <a:p>
            <a:pPr marL="800100" indent="0">
              <a:buFont typeface="Wingdings" pitchFamily="2" charset="2"/>
              <a:buNone/>
              <a:defRPr/>
            </a:pPr>
            <a:r>
              <a:rPr lang="en-US" sz="2000" dirty="0">
                <a:latin typeface="Courier New" pitchFamily="49" charset="0"/>
                <a:cs typeface="Courier New" pitchFamily="49" charset="0"/>
              </a:rPr>
              <a:t>&lt;&lt; "\</a:t>
            </a:r>
            <a:r>
              <a:rPr lang="en-US" sz="2000" dirty="0" err="1">
                <a:latin typeface="Courier New" pitchFamily="49" charset="0"/>
                <a:cs typeface="Courier New" pitchFamily="49" charset="0"/>
              </a:rPr>
              <a:t>nWeight</a:t>
            </a:r>
            <a:r>
              <a:rPr lang="en-US" sz="2000" dirty="0">
                <a:latin typeface="Courier New" pitchFamily="49" charset="0"/>
                <a:cs typeface="Courier New" pitchFamily="49" charset="0"/>
              </a:rPr>
              <a:t>: " &lt;&lt; weight;</a:t>
            </a:r>
          </a:p>
          <a:p>
            <a:pPr marL="342900" indent="0">
              <a:buFont typeface="Wingdings" pitchFamily="2" charset="2"/>
              <a:buNone/>
              <a:defRPr/>
            </a:pPr>
            <a:r>
              <a:rPr lang="en-US" sz="2000" dirty="0">
                <a:latin typeface="Courier New" pitchFamily="49" charset="0"/>
                <a:cs typeface="Courier New" pitchFamily="49" charset="0"/>
              </a:rPr>
              <a:t>return </a:t>
            </a:r>
            <a:r>
              <a:rPr lang="en-US" sz="2000" dirty="0" err="1">
                <a:latin typeface="Courier New" pitchFamily="49" charset="0"/>
                <a:cs typeface="Courier New" pitchFamily="49" charset="0"/>
              </a:rPr>
              <a:t>sb.str</a:t>
            </a:r>
            <a:r>
              <a:rPr lang="en-US" sz="2000" dirty="0">
                <a:latin typeface="Courier New" pitchFamily="49" charset="0"/>
                <a:cs typeface="Courier New" pitchFamily="49" charset="0"/>
              </a:rPr>
              <a:t>();</a:t>
            </a:r>
          </a:p>
          <a:p>
            <a:pPr marL="0" indent="0">
              <a:buFont typeface="Wingdings" pitchFamily="2" charset="2"/>
              <a:buNone/>
              <a:defRPr/>
            </a:pPr>
            <a:r>
              <a:rPr lang="en-US" sz="2000" dirty="0">
                <a:latin typeface="Courier New" pitchFamily="49" charset="0"/>
                <a:cs typeface="Courier New" pitchFamily="49" charset="0"/>
              </a:rPr>
              <a:t>}</a:t>
            </a:r>
            <a:endParaRPr lang="en-US" sz="2000" dirty="0" smtClean="0">
              <a:latin typeface="Courier New" pitchFamily="49" charset="0"/>
              <a:cs typeface="Courier New" pitchFamily="49" charset="0"/>
            </a:endParaRPr>
          </a:p>
        </p:txBody>
      </p:sp>
      <p:sp>
        <p:nvSpPr>
          <p:cNvPr id="4" name="Line Callout 1 3"/>
          <p:cNvSpPr/>
          <p:nvPr/>
        </p:nvSpPr>
        <p:spPr>
          <a:xfrm>
            <a:off x="4876800" y="4419600"/>
            <a:ext cx="3200400" cy="1295400"/>
          </a:xfrm>
          <a:prstGeom prst="borderCallout1">
            <a:avLst>
              <a:gd name="adj1" fmla="val 18750"/>
              <a:gd name="adj2" fmla="val -8333"/>
              <a:gd name="adj3" fmla="val -39563"/>
              <a:gd name="adj4" fmla="val -315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and then append </a:t>
            </a:r>
            <a:r>
              <a:rPr lang="en-US" sz="1600">
                <a:solidFill>
                  <a:srgbClr val="FFFFFF"/>
                </a:solidFill>
                <a:latin typeface="Courier New" pitchFamily="49" charset="0"/>
                <a:cs typeface="Courier New" pitchFamily="49" charset="0"/>
              </a:rPr>
              <a:t>Lap_Top</a:t>
            </a:r>
            <a:r>
              <a:rPr lang="en-US">
                <a:solidFill>
                  <a:srgbClr val="FFFFFF"/>
                </a:solidFill>
                <a:cs typeface="Arial" charset="0"/>
              </a:rPr>
              <a:t>'s data fields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612775" y="228600"/>
            <a:ext cx="8153400" cy="990600"/>
          </a:xfrm>
        </p:spPr>
        <p:txBody>
          <a:bodyPr/>
          <a:lstStyle/>
          <a:p>
            <a:r>
              <a:rPr lang="en-US" b="1" smtClean="0"/>
              <a:t>Member Function Overloading</a:t>
            </a:r>
            <a:endParaRPr lang="en-US" smtClean="0"/>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a:defRPr/>
            </a:pPr>
            <a:r>
              <a:rPr lang="en-US" dirty="0" smtClean="0"/>
              <a:t>If we decide </a:t>
            </a:r>
            <a:r>
              <a:rPr lang="en-US" dirty="0"/>
              <a:t>to standardize and purchase our laptop </a:t>
            </a:r>
            <a:r>
              <a:rPr lang="en-US" dirty="0" smtClean="0"/>
              <a:t>computers from </a:t>
            </a:r>
            <a:r>
              <a:rPr lang="en-US" dirty="0"/>
              <a:t>only one </a:t>
            </a:r>
            <a:r>
              <a:rPr lang="en-US" dirty="0" smtClean="0"/>
              <a:t>manufacturer we </a:t>
            </a:r>
            <a:r>
              <a:rPr lang="en-US" dirty="0"/>
              <a:t>could </a:t>
            </a:r>
            <a:r>
              <a:rPr lang="en-US" dirty="0" smtClean="0"/>
              <a:t>introduce </a:t>
            </a:r>
            <a:r>
              <a:rPr lang="en-US" dirty="0"/>
              <a:t>a new constructor with </a:t>
            </a:r>
            <a:r>
              <a:rPr lang="en-US" dirty="0" smtClean="0"/>
              <a:t>one less parameter:</a:t>
            </a:r>
          </a:p>
          <a:p>
            <a:pPr marL="457200" indent="0">
              <a:buFont typeface="Wingdings" pitchFamily="2" charset="2"/>
              <a:buNone/>
              <a:defRPr/>
            </a:pPr>
            <a:r>
              <a:rPr lang="en-US" sz="1800" dirty="0" err="1" smtClean="0">
                <a:latin typeface="Courier New" pitchFamily="49" charset="0"/>
                <a:cs typeface="Courier New" pitchFamily="49" charset="0"/>
              </a:rPr>
              <a:t>Lap_Top</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const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::string&amp; </a:t>
            </a:r>
            <a:r>
              <a:rPr lang="en-US" sz="1800" dirty="0" err="1" smtClean="0">
                <a:latin typeface="Courier New" pitchFamily="49" charset="0"/>
                <a:cs typeface="Courier New" pitchFamily="49" charset="0"/>
              </a:rPr>
              <a:t>proc</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ram, </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disk,</a:t>
            </a:r>
          </a:p>
          <a:p>
            <a:pPr marL="1600200" indent="0">
              <a:buFont typeface="Wingdings" pitchFamily="2" charset="2"/>
              <a:buNone/>
              <a:defRPr/>
            </a:pPr>
            <a:r>
              <a:rPr lang="en-US" sz="1800" dirty="0" smtClean="0">
                <a:latin typeface="Courier New" pitchFamily="49" charset="0"/>
                <a:cs typeface="Courier New" pitchFamily="49" charset="0"/>
              </a:rPr>
              <a:t>double </a:t>
            </a:r>
            <a:r>
              <a:rPr lang="en-US" sz="1800" dirty="0">
                <a:latin typeface="Courier New" pitchFamily="49" charset="0"/>
                <a:cs typeface="Courier New" pitchFamily="49" charset="0"/>
              </a:rPr>
              <a:t>screen, double </a:t>
            </a:r>
            <a:r>
              <a:rPr lang="en-US" sz="1800" dirty="0" err="1">
                <a:latin typeface="Courier New" pitchFamily="49" charset="0"/>
                <a:cs typeface="Courier New" pitchFamily="49" charset="0"/>
              </a:rPr>
              <a:t>wei</a:t>
            </a: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a:t>
            </a:r>
          </a:p>
          <a:p>
            <a:pPr marL="914400" indent="0">
              <a:buFont typeface="Wingdings" pitchFamily="2" charset="2"/>
              <a:buNone/>
              <a:defRPr/>
            </a:pPr>
            <a:r>
              <a:rPr lang="en-US" sz="1800" dirty="0" smtClean="0">
                <a:latin typeface="Courier New" pitchFamily="49" charset="0"/>
                <a:cs typeface="Courier New" pitchFamily="49" charset="0"/>
              </a:rPr>
              <a:t>Computer(DEFAULT_LT_MAN</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proc</a:t>
            </a:r>
            <a:r>
              <a:rPr lang="en-US" sz="1800" dirty="0">
                <a:latin typeface="Courier New" pitchFamily="49" charset="0"/>
                <a:cs typeface="Courier New" pitchFamily="49" charset="0"/>
              </a:rPr>
              <a:t>, ram, disk</a:t>
            </a:r>
            <a:r>
              <a:rPr lang="en-US" sz="1800" dirty="0" smtClean="0">
                <a:latin typeface="Courier New" pitchFamily="49" charset="0"/>
                <a:cs typeface="Courier New" pitchFamily="49" charset="0"/>
              </a:rPr>
              <a:t>),</a:t>
            </a:r>
          </a:p>
          <a:p>
            <a:pPr marL="2171700" indent="0">
              <a:buFont typeface="Wingdings" pitchFamily="2" charset="2"/>
              <a:buNone/>
              <a:defRPr/>
            </a:pPr>
            <a:r>
              <a:rPr lang="en-US" sz="1800" dirty="0" err="1" smtClean="0">
                <a:latin typeface="Courier New" pitchFamily="49" charset="0"/>
                <a:cs typeface="Courier New" pitchFamily="49" charset="0"/>
              </a:rPr>
              <a:t>screen_size</a:t>
            </a:r>
            <a:r>
              <a:rPr lang="en-US" sz="1800" dirty="0" smtClean="0">
                <a:latin typeface="Courier New" pitchFamily="49" charset="0"/>
                <a:cs typeface="Courier New" pitchFamily="49" charset="0"/>
              </a:rPr>
              <a:t>(screen), weight(</a:t>
            </a:r>
            <a:r>
              <a:rPr lang="en-US" sz="1800" dirty="0" err="1" smtClean="0">
                <a:latin typeface="Courier New" pitchFamily="49" charset="0"/>
                <a:cs typeface="Courier New" pitchFamily="49" charset="0"/>
              </a:rPr>
              <a:t>wei</a:t>
            </a:r>
            <a:r>
              <a:rPr lang="en-US" sz="1800" dirty="0">
                <a:latin typeface="Courier New" pitchFamily="49" charset="0"/>
                <a:cs typeface="Courier New" pitchFamily="49" charset="0"/>
              </a:rPr>
              <a:t>) {}</a:t>
            </a:r>
          </a:p>
          <a:p>
            <a:pPr>
              <a:defRPr/>
            </a:pPr>
            <a:r>
              <a:rPr lang="en-US" dirty="0" smtClean="0"/>
              <a:t>Having multiple </a:t>
            </a:r>
            <a:r>
              <a:rPr lang="en-US" dirty="0"/>
              <a:t>member functions with the same name but different signatures in a class </a:t>
            </a:r>
            <a:r>
              <a:rPr lang="en-US" dirty="0" smtClean="0"/>
              <a:t>is called </a:t>
            </a:r>
            <a:r>
              <a:rPr lang="en-US" dirty="0"/>
              <a:t>member function </a:t>
            </a:r>
            <a:r>
              <a:rPr lang="en-US" i="1" dirty="0" smtClean="0"/>
              <a:t>overloading</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Member Function </a:t>
            </a:r>
            <a:r>
              <a:rPr lang="en-US" b="1" dirty="0" smtClean="0"/>
              <a:t>Overloading (cont.)</a:t>
            </a:r>
            <a:endParaRPr lang="en-US" dirty="0"/>
          </a:p>
        </p:txBody>
      </p:sp>
      <p:sp>
        <p:nvSpPr>
          <p:cNvPr id="3" name="Content Placeholder 2"/>
          <p:cNvSpPr>
            <a:spLocks noGrp="1"/>
          </p:cNvSpPr>
          <p:nvPr>
            <p:ph sz="quarter" idx="1"/>
          </p:nvPr>
        </p:nvSpPr>
        <p:spPr>
          <a:xfrm>
            <a:off x="612775" y="1600200"/>
            <a:ext cx="5026025" cy="4495800"/>
          </a:xfrm>
        </p:spPr>
        <p:txBody>
          <a:bodyPr>
            <a:normAutofit fontScale="92500"/>
          </a:bodyPr>
          <a:lstStyle/>
          <a:p>
            <a:pPr>
              <a:defRPr/>
            </a:pPr>
            <a:r>
              <a:rPr lang="en-US" dirty="0" smtClean="0"/>
              <a:t>Both </a:t>
            </a:r>
            <a:r>
              <a:rPr lang="en-US" dirty="0"/>
              <a:t>of the following </a:t>
            </a:r>
            <a:r>
              <a:rPr lang="en-US" dirty="0" smtClean="0"/>
              <a:t>statements are now valid</a:t>
            </a:r>
            <a:r>
              <a:rPr lang="en-US" dirty="0"/>
              <a:t>:</a:t>
            </a:r>
          </a:p>
          <a:p>
            <a:pPr marL="342900" indent="0">
              <a:buFont typeface="Wingdings" pitchFamily="2" charset="2"/>
              <a:buNone/>
              <a:defRPr/>
            </a:pPr>
            <a:endParaRPr lang="en-US" sz="1600" dirty="0" smtClean="0">
              <a:latin typeface="Courier New" pitchFamily="49" charset="0"/>
              <a:cs typeface="Courier New" pitchFamily="49" charset="0"/>
            </a:endParaRPr>
          </a:p>
          <a:p>
            <a:pPr marL="342900" indent="0">
              <a:buFont typeface="Wingdings" pitchFamily="2" charset="2"/>
              <a:buNone/>
              <a:defRPr/>
            </a:pPr>
            <a:r>
              <a:rPr lang="en-US" sz="1600" dirty="0" err="1" smtClean="0">
                <a:latin typeface="Courier New" pitchFamily="49" charset="0"/>
                <a:cs typeface="Courier New" pitchFamily="49" charset="0"/>
              </a:rPr>
              <a:t>Lap_Top</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ltp1("Intel P4 2.8", 256</a:t>
            </a:r>
            <a:r>
              <a:rPr lang="en-US" sz="1600" dirty="0" smtClean="0">
                <a:latin typeface="Courier New" pitchFamily="49" charset="0"/>
                <a:cs typeface="Courier New" pitchFamily="49" charset="0"/>
              </a:rPr>
              <a:t>,</a:t>
            </a:r>
          </a:p>
          <a:p>
            <a:pPr marL="1943100" indent="0">
              <a:buFont typeface="Wingdings" pitchFamily="2" charset="2"/>
              <a:buNone/>
              <a:defRPr/>
            </a:pPr>
            <a:r>
              <a:rPr lang="en-US" sz="1600" dirty="0" smtClean="0">
                <a:latin typeface="Courier New" pitchFamily="49" charset="0"/>
                <a:cs typeface="Courier New" pitchFamily="49" charset="0"/>
              </a:rPr>
              <a:t>40</a:t>
            </a:r>
            <a:r>
              <a:rPr lang="en-US" sz="1600" dirty="0">
                <a:latin typeface="Courier New" pitchFamily="49" charset="0"/>
                <a:cs typeface="Courier New" pitchFamily="49" charset="0"/>
              </a:rPr>
              <a:t>, 14, 6.5);</a:t>
            </a:r>
          </a:p>
          <a:p>
            <a:pPr marL="342900" indent="0">
              <a:buFont typeface="Wingdings" pitchFamily="2" charset="2"/>
              <a:buNone/>
              <a:defRPr/>
            </a:pPr>
            <a:r>
              <a:rPr lang="en-US" sz="1600" dirty="0" err="1">
                <a:latin typeface="Courier New" pitchFamily="49" charset="0"/>
                <a:cs typeface="Courier New" pitchFamily="49" charset="0"/>
              </a:rPr>
              <a:t>Lap_Top</a:t>
            </a:r>
            <a:r>
              <a:rPr lang="en-US" sz="1600" dirty="0">
                <a:latin typeface="Courier New" pitchFamily="49" charset="0"/>
                <a:cs typeface="Courier New" pitchFamily="49" charset="0"/>
              </a:rPr>
              <a:t> ltp2("</a:t>
            </a:r>
            <a:r>
              <a:rPr lang="en-US" sz="1600" dirty="0" err="1">
                <a:latin typeface="Courier New" pitchFamily="49" charset="0"/>
                <a:cs typeface="Courier New" pitchFamily="49" charset="0"/>
              </a:rPr>
              <a:t>MicroSys</a:t>
            </a:r>
            <a:r>
              <a:rPr lang="en-US" sz="1600" dirty="0">
                <a:latin typeface="Courier New" pitchFamily="49" charset="0"/>
                <a:cs typeface="Courier New" pitchFamily="49" charset="0"/>
              </a:rPr>
              <a:t>", </a:t>
            </a:r>
            <a:endParaRPr lang="en-US" sz="1600" dirty="0" smtClean="0">
              <a:latin typeface="Courier New" pitchFamily="49" charset="0"/>
              <a:cs typeface="Courier New" pitchFamily="49" charset="0"/>
            </a:endParaRPr>
          </a:p>
          <a:p>
            <a:pPr marL="1943100" indent="0">
              <a:buFont typeface="Wingdings" pitchFamily="2" charset="2"/>
              <a:buNone/>
              <a:defRPr/>
            </a:pPr>
            <a:r>
              <a:rPr lang="en-US" sz="1600" dirty="0" smtClean="0">
                <a:latin typeface="Courier New" pitchFamily="49" charset="0"/>
                <a:cs typeface="Courier New" pitchFamily="49" charset="0"/>
              </a:rPr>
              <a:t>"</a:t>
            </a:r>
            <a:r>
              <a:rPr lang="en-US" sz="1600" dirty="0">
                <a:latin typeface="Courier New" pitchFamily="49" charset="0"/>
                <a:cs typeface="Courier New" pitchFamily="49" charset="0"/>
              </a:rPr>
              <a:t>AMD Athlon 2000", </a:t>
            </a:r>
            <a:endParaRPr lang="en-US" sz="1600" dirty="0" smtClean="0">
              <a:latin typeface="Courier New" pitchFamily="49" charset="0"/>
              <a:cs typeface="Courier New" pitchFamily="49" charset="0"/>
            </a:endParaRPr>
          </a:p>
          <a:p>
            <a:pPr marL="1943100" indent="0">
              <a:buFont typeface="Wingdings" pitchFamily="2" charset="2"/>
              <a:buNone/>
              <a:defRPr/>
            </a:pPr>
            <a:r>
              <a:rPr lang="en-US" sz="1600" dirty="0" smtClean="0">
                <a:latin typeface="Courier New" pitchFamily="49" charset="0"/>
                <a:cs typeface="Courier New" pitchFamily="49" charset="0"/>
              </a:rPr>
              <a:t>256</a:t>
            </a:r>
            <a:r>
              <a:rPr lang="en-US" sz="1600" dirty="0">
                <a:latin typeface="Courier New" pitchFamily="49" charset="0"/>
                <a:cs typeface="Courier New" pitchFamily="49" charset="0"/>
              </a:rPr>
              <a:t>, 40, 15, 7.5</a:t>
            </a:r>
            <a:r>
              <a:rPr lang="en-US" sz="1600" dirty="0" smtClean="0">
                <a:latin typeface="Courier New" pitchFamily="49" charset="0"/>
                <a:cs typeface="Courier New" pitchFamily="49" charset="0"/>
              </a:rPr>
              <a:t>);</a:t>
            </a:r>
          </a:p>
          <a:p>
            <a:pPr marL="1943100" indent="0">
              <a:buFont typeface="Wingdings" pitchFamily="2" charset="2"/>
              <a:buNone/>
              <a:defRPr/>
            </a:pPr>
            <a:endParaRPr lang="en-US" sz="1600" dirty="0">
              <a:latin typeface="Courier New" pitchFamily="49" charset="0"/>
              <a:cs typeface="Courier New" pitchFamily="49" charset="0"/>
            </a:endParaRPr>
          </a:p>
          <a:p>
            <a:pPr>
              <a:defRPr/>
            </a:pPr>
            <a:r>
              <a:rPr lang="en-US" dirty="0" smtClean="0"/>
              <a:t>Since it is not specified, the </a:t>
            </a:r>
            <a:r>
              <a:rPr lang="en-US" dirty="0"/>
              <a:t>manufacturer string </a:t>
            </a:r>
            <a:r>
              <a:rPr lang="en-US" dirty="0" smtClean="0"/>
              <a:t>for </a:t>
            </a:r>
            <a:r>
              <a:rPr lang="en-US" sz="2400" dirty="0" smtClean="0">
                <a:latin typeface="Courier New" pitchFamily="49" charset="0"/>
                <a:cs typeface="Courier New" pitchFamily="49" charset="0"/>
              </a:rPr>
              <a:t>ltp1</a:t>
            </a:r>
            <a:r>
              <a:rPr lang="en-US" dirty="0" smtClean="0"/>
              <a:t> will be assigned as </a:t>
            </a:r>
            <a:r>
              <a:rPr lang="en-US" sz="2400" dirty="0">
                <a:latin typeface="Courier New" pitchFamily="49" charset="0"/>
                <a:cs typeface="Courier New" pitchFamily="49" charset="0"/>
              </a:rPr>
              <a:t>DEFAULT_LT_MAN</a:t>
            </a:r>
          </a:p>
        </p:txBody>
      </p:sp>
      <p:pic>
        <p:nvPicPr>
          <p:cNvPr id="52227" name="Picture 2"/>
          <p:cNvPicPr>
            <a:picLocks noChangeAspect="1" noChangeArrowheads="1"/>
          </p:cNvPicPr>
          <p:nvPr/>
        </p:nvPicPr>
        <p:blipFill>
          <a:blip r:embed="rId2"/>
          <a:srcRect/>
          <a:stretch>
            <a:fillRect/>
          </a:stretch>
        </p:blipFill>
        <p:spPr bwMode="auto">
          <a:xfrm>
            <a:off x="6577013" y="2057400"/>
            <a:ext cx="140017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Member Function </a:t>
            </a:r>
            <a:r>
              <a:rPr lang="en-US" b="1" dirty="0" smtClean="0"/>
              <a:t>Overloading (cont.)</a:t>
            </a:r>
            <a:endParaRPr lang="en-US" dirty="0"/>
          </a:p>
        </p:txBody>
      </p:sp>
      <p:pic>
        <p:nvPicPr>
          <p:cNvPr id="53250" name="Picture 2"/>
          <p:cNvPicPr>
            <a:picLocks noChangeAspect="1" noChangeArrowheads="1"/>
          </p:cNvPicPr>
          <p:nvPr/>
        </p:nvPicPr>
        <p:blipFill>
          <a:blip r:embed="rId2"/>
          <a:srcRect/>
          <a:stretch>
            <a:fillRect/>
          </a:stretch>
        </p:blipFill>
        <p:spPr bwMode="auto">
          <a:xfrm>
            <a:off x="2147888" y="1520825"/>
            <a:ext cx="5019675" cy="532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b="1" dirty="0"/>
              <a:t>Introduction to Inheritance and Class Hierarchies</a:t>
            </a:r>
            <a:endParaRPr lang="en-US" dirty="0"/>
          </a:p>
        </p:txBody>
      </p:sp>
      <p:sp>
        <p:nvSpPr>
          <p:cNvPr id="5" name="Content Placeholder 4"/>
          <p:cNvSpPr>
            <a:spLocks noGrp="1"/>
          </p:cNvSpPr>
          <p:nvPr>
            <p:ph sz="quarter" idx="1"/>
          </p:nvPr>
        </p:nvSpPr>
        <p:spPr>
          <a:xfrm>
            <a:off x="612775" y="1600200"/>
            <a:ext cx="8153400" cy="4495800"/>
          </a:xfrm>
        </p:spPr>
        <p:txBody>
          <a:bodyPr>
            <a:normAutofit fontScale="92500" lnSpcReduction="20000"/>
          </a:bodyPr>
          <a:lstStyle/>
          <a:p>
            <a:pPr>
              <a:defRPr/>
            </a:pPr>
            <a:r>
              <a:rPr lang="en-US" dirty="0" smtClean="0"/>
              <a:t>Object-oriented </a:t>
            </a:r>
            <a:r>
              <a:rPr lang="en-US" dirty="0"/>
              <a:t>programming (OOP) </a:t>
            </a:r>
            <a:r>
              <a:rPr lang="en-US" dirty="0" smtClean="0"/>
              <a:t>enables </a:t>
            </a:r>
            <a:r>
              <a:rPr lang="en-US" dirty="0"/>
              <a:t>programmers to reuse previously written code saved as </a:t>
            </a:r>
            <a:r>
              <a:rPr lang="en-US" dirty="0" smtClean="0"/>
              <a:t>classes</a:t>
            </a:r>
          </a:p>
          <a:p>
            <a:pPr>
              <a:defRPr/>
            </a:pPr>
            <a:r>
              <a:rPr lang="en-US" dirty="0" smtClean="0"/>
              <a:t>Code reuse reduces the time </a:t>
            </a:r>
            <a:r>
              <a:rPr lang="en-US" dirty="0"/>
              <a:t>required to code new </a:t>
            </a:r>
            <a:r>
              <a:rPr lang="en-US" dirty="0" smtClean="0"/>
              <a:t>applications</a:t>
            </a:r>
          </a:p>
          <a:p>
            <a:pPr>
              <a:defRPr/>
            </a:pPr>
            <a:r>
              <a:rPr lang="en-US" dirty="0" smtClean="0"/>
              <a:t>Previously </a:t>
            </a:r>
            <a:r>
              <a:rPr lang="en-US" dirty="0"/>
              <a:t>written code </a:t>
            </a:r>
            <a:r>
              <a:rPr lang="en-US" dirty="0" smtClean="0"/>
              <a:t>has been tested </a:t>
            </a:r>
            <a:r>
              <a:rPr lang="en-US" dirty="0"/>
              <a:t>and </a:t>
            </a:r>
            <a:r>
              <a:rPr lang="en-US" dirty="0" smtClean="0"/>
              <a:t>debugged which enables new </a:t>
            </a:r>
            <a:r>
              <a:rPr lang="en-US" dirty="0"/>
              <a:t>applications </a:t>
            </a:r>
            <a:r>
              <a:rPr lang="en-US" dirty="0" smtClean="0"/>
              <a:t>to be </a:t>
            </a:r>
            <a:r>
              <a:rPr lang="en-US" dirty="0"/>
              <a:t>more reliable </a:t>
            </a:r>
            <a:endParaRPr lang="en-US" dirty="0" smtClean="0"/>
          </a:p>
          <a:p>
            <a:pPr>
              <a:defRPr/>
            </a:pPr>
            <a:r>
              <a:rPr lang="en-US" dirty="0" smtClean="0"/>
              <a:t>The </a:t>
            </a:r>
            <a:r>
              <a:rPr lang="en-US" dirty="0"/>
              <a:t>C++ Standard Library gives the C++ </a:t>
            </a:r>
            <a:r>
              <a:rPr lang="en-US" dirty="0" smtClean="0"/>
              <a:t>programmer a </a:t>
            </a:r>
            <a:r>
              <a:rPr lang="en-US" dirty="0"/>
              <a:t>head start in developing new </a:t>
            </a:r>
            <a:r>
              <a:rPr lang="en-US" dirty="0" smtClean="0"/>
              <a:t>applications </a:t>
            </a:r>
          </a:p>
          <a:p>
            <a:pPr>
              <a:defRPr/>
            </a:pPr>
            <a:r>
              <a:rPr lang="en-US" dirty="0" smtClean="0"/>
              <a:t>C</a:t>
            </a:r>
            <a:r>
              <a:rPr lang="en-US" dirty="0"/>
              <a:t>++ programmers also can build and reuse their own individual libraries of </a:t>
            </a:r>
            <a:r>
              <a:rPr lang="en-US" dirty="0" smtClean="0"/>
              <a:t>classes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Member Function </a:t>
            </a:r>
            <a:r>
              <a:rPr lang="en-US" b="1" dirty="0" smtClean="0"/>
              <a:t>Overloading (cont.)</a:t>
            </a:r>
            <a:endParaRPr lang="en-US" dirty="0"/>
          </a:p>
        </p:txBody>
      </p:sp>
      <p:pic>
        <p:nvPicPr>
          <p:cNvPr id="54274" name="Picture 3"/>
          <p:cNvPicPr>
            <a:picLocks noChangeAspect="1" noChangeArrowheads="1"/>
          </p:cNvPicPr>
          <p:nvPr/>
        </p:nvPicPr>
        <p:blipFill>
          <a:blip r:embed="rId2"/>
          <a:srcRect/>
          <a:stretch>
            <a:fillRect/>
          </a:stretch>
        </p:blipFill>
        <p:spPr bwMode="auto">
          <a:xfrm>
            <a:off x="2438400" y="2038350"/>
            <a:ext cx="4495800"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Virtual Functions and </a:t>
            </a:r>
            <a:r>
              <a:rPr lang="en-US" b="1" dirty="0" smtClean="0"/>
              <a:t>Polymorphism</a:t>
            </a:r>
            <a:endParaRPr lang="en-US" dirty="0"/>
          </a:p>
        </p:txBody>
      </p:sp>
      <p:sp>
        <p:nvSpPr>
          <p:cNvPr id="55298" name="Content Placeholder 2"/>
          <p:cNvSpPr>
            <a:spLocks noGrp="1"/>
          </p:cNvSpPr>
          <p:nvPr>
            <p:ph sz="quarter" idx="1"/>
          </p:nvPr>
        </p:nvSpPr>
        <p:spPr>
          <a:xfrm>
            <a:off x="612775" y="1600200"/>
            <a:ext cx="8153400" cy="4495800"/>
          </a:xfrm>
        </p:spPr>
        <p:txBody>
          <a:bodyPr/>
          <a:lstStyle/>
          <a:p>
            <a:pPr>
              <a:lnSpc>
                <a:spcPct val="80000"/>
              </a:lnSpc>
            </a:pPr>
            <a:r>
              <a:rPr lang="en-US" sz="1800" smtClean="0"/>
              <a:t>The pointer variable</a:t>
            </a:r>
          </a:p>
          <a:p>
            <a:pPr>
              <a:lnSpc>
                <a:spcPct val="80000"/>
              </a:lnSpc>
              <a:buFont typeface="Wingdings" pitchFamily="2" charset="2"/>
              <a:buNone/>
            </a:pPr>
            <a:r>
              <a:rPr lang="en-US" sz="1400" smtClean="0">
                <a:latin typeface="Courier New" pitchFamily="49" charset="0"/>
                <a:cs typeface="Courier New" pitchFamily="49" charset="0"/>
              </a:rPr>
              <a:t>	Computer* the_computer;</a:t>
            </a:r>
          </a:p>
          <a:p>
            <a:pPr>
              <a:lnSpc>
                <a:spcPct val="80000"/>
              </a:lnSpc>
              <a:buFont typeface="Wingdings" pitchFamily="2" charset="2"/>
              <a:buNone/>
            </a:pPr>
            <a:r>
              <a:rPr lang="en-US" sz="1800" smtClean="0"/>
              <a:t>	can be used to reference an object of either type </a:t>
            </a:r>
            <a:r>
              <a:rPr lang="en-US" sz="1400" smtClean="0">
                <a:latin typeface="Courier New" pitchFamily="49" charset="0"/>
                <a:cs typeface="Courier New" pitchFamily="49" charset="0"/>
              </a:rPr>
              <a:t>Computer</a:t>
            </a:r>
            <a:r>
              <a:rPr lang="en-US" sz="1800" smtClean="0"/>
              <a:t> or type </a:t>
            </a:r>
            <a:r>
              <a:rPr lang="en-US" sz="1400" smtClean="0">
                <a:latin typeface="Courier New" pitchFamily="49" charset="0"/>
                <a:cs typeface="Courier New" pitchFamily="49" charset="0"/>
              </a:rPr>
              <a:t>Lap_Top</a:t>
            </a:r>
          </a:p>
          <a:p>
            <a:pPr>
              <a:lnSpc>
                <a:spcPct val="80000"/>
              </a:lnSpc>
            </a:pPr>
            <a:r>
              <a:rPr lang="en-US" sz="1800" smtClean="0"/>
              <a:t>In C++, a pointer variable of a baseclass type (general) can point to an object of a derived-class type (specific)</a:t>
            </a:r>
          </a:p>
          <a:p>
            <a:pPr lvl="1">
              <a:lnSpc>
                <a:spcPct val="80000"/>
              </a:lnSpc>
            </a:pPr>
            <a:r>
              <a:rPr lang="en-US" sz="1100" smtClean="0">
                <a:latin typeface="Courier New" pitchFamily="49" charset="0"/>
                <a:cs typeface="Courier New" pitchFamily="49" charset="0"/>
              </a:rPr>
              <a:t>Lap_Top</a:t>
            </a:r>
            <a:r>
              <a:rPr lang="en-US" sz="1500" smtClean="0"/>
              <a:t> objects are </a:t>
            </a:r>
            <a:r>
              <a:rPr lang="en-US" sz="1100" smtClean="0">
                <a:latin typeface="Courier New" pitchFamily="49" charset="0"/>
                <a:cs typeface="Courier New" pitchFamily="49" charset="0"/>
              </a:rPr>
              <a:t>Computer</a:t>
            </a:r>
            <a:r>
              <a:rPr lang="en-US" sz="1500" smtClean="0"/>
              <a:t> objects with more features</a:t>
            </a:r>
          </a:p>
          <a:p>
            <a:pPr>
              <a:lnSpc>
                <a:spcPct val="80000"/>
              </a:lnSpc>
            </a:pPr>
            <a:r>
              <a:rPr lang="en-US" sz="1800" smtClean="0"/>
              <a:t>Suppose you have purchased a laptop computer. What happens when the following</a:t>
            </a:r>
          </a:p>
          <a:p>
            <a:pPr>
              <a:lnSpc>
                <a:spcPct val="80000"/>
              </a:lnSpc>
              <a:buFont typeface="Wingdings" pitchFamily="2" charset="2"/>
              <a:buNone/>
            </a:pPr>
            <a:r>
              <a:rPr lang="en-US" sz="1800" smtClean="0"/>
              <a:t>	statements are executed?</a:t>
            </a:r>
          </a:p>
          <a:p>
            <a:pPr>
              <a:lnSpc>
                <a:spcPct val="80000"/>
              </a:lnSpc>
              <a:buFont typeface="Wingdings" pitchFamily="2" charset="2"/>
              <a:buNone/>
            </a:pPr>
            <a:r>
              <a:rPr lang="en-US" sz="1400" smtClean="0">
                <a:latin typeface="Courier New" pitchFamily="49" charset="0"/>
                <a:cs typeface="Courier New" pitchFamily="49" charset="0"/>
              </a:rPr>
              <a:t>	the_computer = new Lap_Top("Bravo", "Intel P4 2.4", 256, 40, 15.0,</a:t>
            </a:r>
            <a:br>
              <a:rPr lang="en-US" sz="1400" smtClean="0">
                <a:latin typeface="Courier New" pitchFamily="49" charset="0"/>
                <a:cs typeface="Courier New" pitchFamily="49" charset="0"/>
              </a:rPr>
            </a:br>
            <a:r>
              <a:rPr lang="en-US" sz="1400" smtClean="0">
                <a:latin typeface="Courier New" pitchFamily="49" charset="0"/>
                <a:cs typeface="Courier New" pitchFamily="49" charset="0"/>
              </a:rPr>
              <a:t>7.5);</a:t>
            </a:r>
          </a:p>
          <a:p>
            <a:pPr>
              <a:lnSpc>
                <a:spcPct val="80000"/>
              </a:lnSpc>
              <a:buFont typeface="Wingdings" pitchFamily="2" charset="2"/>
              <a:buNone/>
            </a:pPr>
            <a:r>
              <a:rPr lang="en-US" sz="1400" smtClean="0">
                <a:latin typeface="Courier New" pitchFamily="49" charset="0"/>
                <a:cs typeface="Courier New" pitchFamily="49" charset="0"/>
              </a:rPr>
              <a:t>	cout &lt;&lt; the_computer-&gt;to_string() &lt;&lt; endl;</a:t>
            </a:r>
          </a:p>
          <a:p>
            <a:pPr>
              <a:lnSpc>
                <a:spcPct val="80000"/>
              </a:lnSpc>
            </a:pPr>
            <a:r>
              <a:rPr lang="en-US" sz="1800" smtClean="0"/>
              <a:t>What will this function call return:</a:t>
            </a:r>
          </a:p>
          <a:p>
            <a:pPr>
              <a:lnSpc>
                <a:spcPct val="80000"/>
              </a:lnSpc>
              <a:buFont typeface="Wingdings" pitchFamily="2" charset="2"/>
              <a:buNone/>
            </a:pPr>
            <a:r>
              <a:rPr lang="en-US" sz="1400" smtClean="0">
                <a:latin typeface="Courier New" pitchFamily="49" charset="0"/>
                <a:cs typeface="Courier New" pitchFamily="49" charset="0"/>
              </a:rPr>
              <a:t> 	the_computer-&gt;to_string() </a:t>
            </a:r>
          </a:p>
          <a:p>
            <a:pPr>
              <a:lnSpc>
                <a:spcPct val="80000"/>
              </a:lnSpc>
              <a:buFont typeface="Wingdings" pitchFamily="2" charset="2"/>
              <a:buNone/>
            </a:pPr>
            <a:r>
              <a:rPr lang="en-US" sz="1800" smtClean="0"/>
              <a:t>	a string with all six data fields for a </a:t>
            </a:r>
            <a:r>
              <a:rPr lang="en-US" sz="1400" smtClean="0">
                <a:latin typeface="Courier New" pitchFamily="49" charset="0"/>
                <a:cs typeface="Courier New" pitchFamily="49" charset="0"/>
              </a:rPr>
              <a:t>Lap_Top</a:t>
            </a:r>
            <a:r>
              <a:rPr lang="en-US" sz="1800" smtClean="0"/>
              <a:t> object (using </a:t>
            </a:r>
            <a:r>
              <a:rPr lang="en-US" sz="1400" smtClean="0">
                <a:latin typeface="Courier New" pitchFamily="49" charset="0"/>
                <a:cs typeface="Courier New" pitchFamily="49" charset="0"/>
              </a:rPr>
              <a:t>Lap_Top::to_string</a:t>
            </a:r>
            <a:r>
              <a:rPr lang="en-US" sz="1800" smtClean="0"/>
              <a:t>) or just the four data fields defined for a </a:t>
            </a:r>
            <a:r>
              <a:rPr lang="en-US" sz="1400" smtClean="0">
                <a:latin typeface="Courier New" pitchFamily="49" charset="0"/>
                <a:cs typeface="Courier New" pitchFamily="49" charset="0"/>
              </a:rPr>
              <a:t>Computer</a:t>
            </a:r>
            <a:r>
              <a:rPr lang="en-US" sz="1800" smtClean="0"/>
              <a:t> object (using </a:t>
            </a:r>
            <a:r>
              <a:rPr lang="en-US" sz="1400" smtClean="0">
                <a:latin typeface="Courier New" pitchFamily="49" charset="0"/>
                <a:cs typeface="Courier New" pitchFamily="49" charset="0"/>
              </a:rPr>
              <a:t>Computer::to_string</a:t>
            </a:r>
            <a:r>
              <a:rPr lang="en-US" sz="1800" smtClean="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Virtual Functions and </a:t>
            </a:r>
            <a:r>
              <a:rPr lang="en-US" b="1" dirty="0" smtClean="0"/>
              <a:t>Polymorphism (cont.)</a:t>
            </a:r>
            <a:endParaRPr lang="en-US" dirty="0"/>
          </a:p>
        </p:txBody>
      </p:sp>
      <p:sp>
        <p:nvSpPr>
          <p:cNvPr id="3" name="Content Placeholder 2"/>
          <p:cNvSpPr>
            <a:spLocks noGrp="1"/>
          </p:cNvSpPr>
          <p:nvPr>
            <p:ph sz="quarter" idx="1"/>
          </p:nvPr>
        </p:nvSpPr>
        <p:spPr>
          <a:xfrm>
            <a:off x="612775" y="1600200"/>
            <a:ext cx="8153400" cy="5105400"/>
          </a:xfrm>
        </p:spPr>
        <p:txBody>
          <a:bodyPr>
            <a:normAutofit fontScale="77500" lnSpcReduction="20000"/>
          </a:bodyPr>
          <a:lstStyle/>
          <a:p>
            <a:pPr>
              <a:defRPr/>
            </a:pPr>
            <a:r>
              <a:rPr lang="en-US" dirty="0" smtClean="0"/>
              <a:t>The </a:t>
            </a:r>
            <a:r>
              <a:rPr lang="en-US" dirty="0"/>
              <a:t>answer </a:t>
            </a:r>
            <a:r>
              <a:rPr lang="en-US" dirty="0" smtClean="0"/>
              <a:t>is: </a:t>
            </a:r>
            <a:r>
              <a:rPr lang="en-US" dirty="0"/>
              <a:t>a </a:t>
            </a:r>
            <a:r>
              <a:rPr lang="en-US" dirty="0" smtClean="0"/>
              <a:t>string with </a:t>
            </a:r>
            <a:r>
              <a:rPr lang="en-US" dirty="0"/>
              <a:t>just the four data fields because </a:t>
            </a:r>
            <a:r>
              <a:rPr lang="en-US" sz="2200" dirty="0" err="1">
                <a:latin typeface="Courier New" pitchFamily="49" charset="0"/>
                <a:cs typeface="Courier New" pitchFamily="49" charset="0"/>
              </a:rPr>
              <a:t>the_computer</a:t>
            </a:r>
            <a:r>
              <a:rPr lang="en-US" dirty="0"/>
              <a:t> is type pointer-to-</a:t>
            </a:r>
            <a:r>
              <a:rPr lang="en-US" sz="2200" dirty="0" smtClean="0">
                <a:latin typeface="Courier New" pitchFamily="49" charset="0"/>
                <a:cs typeface="Courier New" pitchFamily="49" charset="0"/>
              </a:rPr>
              <a:t>Computer</a:t>
            </a:r>
            <a:endParaRPr lang="en-US" dirty="0" smtClean="0">
              <a:latin typeface="Courier New" pitchFamily="49" charset="0"/>
              <a:cs typeface="Courier New" pitchFamily="49" charset="0"/>
            </a:endParaRPr>
          </a:p>
          <a:p>
            <a:pPr marL="914400" indent="0">
              <a:buFont typeface="Wingdings" pitchFamily="2" charset="2"/>
              <a:buNone/>
              <a:defRPr/>
            </a:pPr>
            <a:r>
              <a:rPr lang="en-US" sz="2000" dirty="0">
                <a:latin typeface="Courier New" pitchFamily="49" charset="0"/>
                <a:cs typeface="Courier New" pitchFamily="49" charset="0"/>
              </a:rPr>
              <a:t>Manufacturer: </a:t>
            </a:r>
            <a:r>
              <a:rPr lang="en-US" sz="2000" dirty="0" smtClean="0">
                <a:latin typeface="Courier New" pitchFamily="49" charset="0"/>
                <a:cs typeface="Courier New" pitchFamily="49" charset="0"/>
              </a:rPr>
              <a:t>Bravo</a:t>
            </a:r>
            <a:endParaRPr lang="en-US" sz="2000" dirty="0">
              <a:latin typeface="Courier New" pitchFamily="49" charset="0"/>
              <a:cs typeface="Courier New" pitchFamily="49" charset="0"/>
            </a:endParaRPr>
          </a:p>
          <a:p>
            <a:pPr marL="914400" indent="0">
              <a:buFont typeface="Wingdings" pitchFamily="2" charset="2"/>
              <a:buNone/>
              <a:defRPr/>
            </a:pPr>
            <a:r>
              <a:rPr lang="en-US" sz="2000" dirty="0">
                <a:latin typeface="Courier New" pitchFamily="49" charset="0"/>
                <a:cs typeface="Courier New" pitchFamily="49" charset="0"/>
              </a:rPr>
              <a:t>CPU: Intel P4 2.4</a:t>
            </a:r>
          </a:p>
          <a:p>
            <a:pPr marL="914400" indent="0">
              <a:buFont typeface="Wingdings" pitchFamily="2" charset="2"/>
              <a:buNone/>
              <a:defRPr/>
            </a:pPr>
            <a:r>
              <a:rPr lang="en-US" sz="2000" dirty="0">
                <a:latin typeface="Courier New" pitchFamily="49" charset="0"/>
                <a:cs typeface="Courier New" pitchFamily="49" charset="0"/>
              </a:rPr>
              <a:t>RAM: </a:t>
            </a:r>
            <a:r>
              <a:rPr lang="en-US" sz="2000" dirty="0" smtClean="0">
                <a:latin typeface="Courier New" pitchFamily="49" charset="0"/>
                <a:cs typeface="Courier New" pitchFamily="49" charset="0"/>
              </a:rPr>
              <a:t>256 </a:t>
            </a:r>
            <a:r>
              <a:rPr lang="en-US" sz="2000" dirty="0">
                <a:latin typeface="Courier New" pitchFamily="49" charset="0"/>
                <a:cs typeface="Courier New" pitchFamily="49" charset="0"/>
              </a:rPr>
              <a:t>megabytes</a:t>
            </a:r>
          </a:p>
          <a:p>
            <a:pPr marL="914400" indent="0">
              <a:buFont typeface="Wingdings" pitchFamily="2" charset="2"/>
              <a:buNone/>
              <a:defRPr/>
            </a:pPr>
            <a:r>
              <a:rPr lang="en-US" sz="2000" dirty="0">
                <a:latin typeface="Courier New" pitchFamily="49" charset="0"/>
                <a:cs typeface="Courier New" pitchFamily="49" charset="0"/>
              </a:rPr>
              <a:t>Disk: </a:t>
            </a:r>
            <a:r>
              <a:rPr lang="en-US" sz="2000" dirty="0" smtClean="0">
                <a:latin typeface="Courier New" pitchFamily="49" charset="0"/>
                <a:cs typeface="Courier New" pitchFamily="49" charset="0"/>
              </a:rPr>
              <a:t>40 </a:t>
            </a:r>
            <a:r>
              <a:rPr lang="en-US" sz="2000" dirty="0">
                <a:latin typeface="Courier New" pitchFamily="49" charset="0"/>
                <a:cs typeface="Courier New" pitchFamily="49" charset="0"/>
              </a:rPr>
              <a:t>gigabytes</a:t>
            </a:r>
          </a:p>
          <a:p>
            <a:pPr>
              <a:defRPr/>
            </a:pPr>
            <a:r>
              <a:rPr lang="en-US" dirty="0" smtClean="0"/>
              <a:t>In C</a:t>
            </a:r>
            <a:r>
              <a:rPr lang="en-US" dirty="0"/>
              <a:t>++ </a:t>
            </a:r>
            <a:r>
              <a:rPr lang="en-US" dirty="0" smtClean="0"/>
              <a:t>it is possible for the </a:t>
            </a:r>
            <a:r>
              <a:rPr lang="en-US" dirty="0"/>
              <a:t>type of the object receiving the </a:t>
            </a:r>
            <a:r>
              <a:rPr lang="en-US" sz="2200" dirty="0" err="1">
                <a:latin typeface="Courier New" pitchFamily="49" charset="0"/>
                <a:cs typeface="Courier New" pitchFamily="49" charset="0"/>
              </a:rPr>
              <a:t>to_string</a:t>
            </a:r>
            <a:r>
              <a:rPr lang="en-US" dirty="0"/>
              <a:t> message to determine which </a:t>
            </a:r>
            <a:r>
              <a:rPr lang="en-US" sz="2200" dirty="0" err="1">
                <a:latin typeface="Courier New" pitchFamily="49" charset="0"/>
                <a:cs typeface="Courier New" pitchFamily="49" charset="0"/>
              </a:rPr>
              <a:t>to_string</a:t>
            </a:r>
            <a:r>
              <a:rPr lang="en-US" dirty="0"/>
              <a:t> member function is called </a:t>
            </a:r>
            <a:endParaRPr lang="en-US" dirty="0" smtClean="0"/>
          </a:p>
          <a:p>
            <a:pPr>
              <a:defRPr/>
            </a:pPr>
            <a:r>
              <a:rPr lang="en-US" dirty="0" smtClean="0"/>
              <a:t>We can do so by </a:t>
            </a:r>
            <a:r>
              <a:rPr lang="en-US" dirty="0"/>
              <a:t>changing the declaration of the function </a:t>
            </a:r>
            <a:r>
              <a:rPr lang="en-US" sz="2200" dirty="0" err="1">
                <a:latin typeface="Courier New" pitchFamily="49" charset="0"/>
                <a:cs typeface="Courier New" pitchFamily="49" charset="0"/>
              </a:rPr>
              <a:t>to_string</a:t>
            </a:r>
            <a:r>
              <a:rPr lang="en-US" dirty="0"/>
              <a:t> in the class </a:t>
            </a:r>
            <a:r>
              <a:rPr lang="en-US" sz="2300" dirty="0" smtClean="0">
                <a:latin typeface="Courier New" pitchFamily="49" charset="0"/>
                <a:cs typeface="Courier New" pitchFamily="49" charset="0"/>
              </a:rPr>
              <a:t>Computer</a:t>
            </a:r>
            <a:r>
              <a:rPr lang="en-US" dirty="0" smtClean="0">
                <a:latin typeface="Courier New" pitchFamily="49" charset="0"/>
                <a:cs typeface="Courier New" pitchFamily="49" charset="0"/>
              </a:rPr>
              <a:t> </a:t>
            </a:r>
            <a:r>
              <a:rPr lang="en-US" dirty="0" smtClean="0"/>
              <a:t>(in </a:t>
            </a:r>
            <a:r>
              <a:rPr lang="en-US" sz="2300" dirty="0" err="1">
                <a:latin typeface="Courier New" pitchFamily="49" charset="0"/>
                <a:cs typeface="Courier New" pitchFamily="49" charset="0"/>
              </a:rPr>
              <a:t>Computer.h</a:t>
            </a:r>
            <a:r>
              <a:rPr lang="en-US" dirty="0"/>
              <a:t>) to a </a:t>
            </a:r>
            <a:r>
              <a:rPr lang="en-US" i="1" dirty="0"/>
              <a:t>virtual </a:t>
            </a:r>
            <a:r>
              <a:rPr lang="en-US" i="1" dirty="0" smtClean="0"/>
              <a:t>function</a:t>
            </a:r>
            <a:r>
              <a:rPr lang="en-US" dirty="0" smtClean="0"/>
              <a:t>:</a:t>
            </a:r>
          </a:p>
          <a:p>
            <a:pPr marL="0" indent="0">
              <a:buFont typeface="Wingdings" pitchFamily="2" charset="2"/>
              <a:buNone/>
              <a:defRPr/>
            </a:pPr>
            <a:r>
              <a:rPr lang="en-US" sz="2100" dirty="0">
                <a:latin typeface="Courier New" pitchFamily="49" charset="0"/>
                <a:cs typeface="Courier New" pitchFamily="49" charset="0"/>
              </a:rPr>
              <a:t>	</a:t>
            </a:r>
            <a:r>
              <a:rPr lang="en-US" sz="2100" dirty="0" smtClean="0">
                <a:latin typeface="Courier New" pitchFamily="49" charset="0"/>
                <a:cs typeface="Courier New" pitchFamily="49" charset="0"/>
              </a:rPr>
              <a:t>virtual </a:t>
            </a:r>
            <a:r>
              <a:rPr lang="en-US" sz="2100" dirty="0" err="1">
                <a:latin typeface="Courier New" pitchFamily="49" charset="0"/>
                <a:cs typeface="Courier New" pitchFamily="49" charset="0"/>
              </a:rPr>
              <a:t>std</a:t>
            </a:r>
            <a:r>
              <a:rPr lang="en-US" sz="2100" dirty="0">
                <a:latin typeface="Courier New" pitchFamily="49" charset="0"/>
                <a:cs typeface="Courier New" pitchFamily="49" charset="0"/>
              </a:rPr>
              <a:t>::string </a:t>
            </a:r>
            <a:r>
              <a:rPr lang="en-US" sz="2100" dirty="0" err="1">
                <a:latin typeface="Courier New" pitchFamily="49" charset="0"/>
                <a:cs typeface="Courier New" pitchFamily="49" charset="0"/>
              </a:rPr>
              <a:t>to_string</a:t>
            </a:r>
            <a:r>
              <a:rPr lang="en-US" sz="2100" dirty="0">
                <a:latin typeface="Courier New" pitchFamily="49" charset="0"/>
                <a:cs typeface="Courier New" pitchFamily="49" charset="0"/>
              </a:rPr>
              <a:t>() </a:t>
            </a:r>
            <a:r>
              <a:rPr lang="en-US" sz="2100" dirty="0" err="1">
                <a:latin typeface="Courier New" pitchFamily="49" charset="0"/>
                <a:cs typeface="Courier New" pitchFamily="49" charset="0"/>
              </a:rPr>
              <a:t>const</a:t>
            </a:r>
            <a:r>
              <a:rPr lang="en-US" sz="2100" dirty="0">
                <a:latin typeface="Courier New" pitchFamily="49" charset="0"/>
                <a:cs typeface="Courier New" pitchFamily="49" charset="0"/>
              </a:rPr>
              <a:t>;</a:t>
            </a:r>
          </a:p>
          <a:p>
            <a:pPr>
              <a:defRPr/>
            </a:pPr>
            <a:r>
              <a:rPr lang="en-US" dirty="0"/>
              <a:t>If a member function is declared </a:t>
            </a:r>
            <a:r>
              <a:rPr lang="en-US" b="1" dirty="0" smtClean="0"/>
              <a:t>virtual</a:t>
            </a:r>
            <a:r>
              <a:rPr lang="en-US" dirty="0" smtClean="0"/>
              <a:t> </a:t>
            </a:r>
            <a:r>
              <a:rPr lang="en-US" dirty="0"/>
              <a:t>when it is called through a </a:t>
            </a:r>
            <a:r>
              <a:rPr lang="en-US" dirty="0" smtClean="0"/>
              <a:t>pointer (</a:t>
            </a:r>
            <a:r>
              <a:rPr lang="en-US" dirty="0"/>
              <a:t>or reference) variable the actual member function will be determined at run </a:t>
            </a:r>
            <a:r>
              <a:rPr lang="en-US" dirty="0" smtClean="0"/>
              <a:t>time and </a:t>
            </a:r>
            <a:r>
              <a:rPr lang="en-US" dirty="0"/>
              <a:t>based on the type of the object pointed to (or referenced</a:t>
            </a:r>
            <a:r>
              <a:rPr lang="en-US" dirty="0" smtClean="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Virtual Functions and </a:t>
            </a:r>
            <a:r>
              <a:rPr lang="en-US" b="1" dirty="0" smtClean="0"/>
              <a:t>Polymorphism (cont.)</a:t>
            </a:r>
            <a:endParaRPr lang="en-US" dirty="0"/>
          </a:p>
        </p:txBody>
      </p:sp>
      <p:sp>
        <p:nvSpPr>
          <p:cNvPr id="57346" name="Content Placeholder 2"/>
          <p:cNvSpPr>
            <a:spLocks noGrp="1"/>
          </p:cNvSpPr>
          <p:nvPr>
            <p:ph sz="quarter" idx="1"/>
          </p:nvPr>
        </p:nvSpPr>
        <p:spPr>
          <a:xfrm>
            <a:off x="612775" y="1600200"/>
            <a:ext cx="8153400" cy="4495800"/>
          </a:xfrm>
        </p:spPr>
        <p:txBody>
          <a:bodyPr/>
          <a:lstStyle/>
          <a:p>
            <a:r>
              <a:rPr lang="en-US" dirty="0" smtClean="0"/>
              <a:t>If the variable </a:t>
            </a:r>
            <a:r>
              <a:rPr lang="en-US" sz="2400" dirty="0" err="1" smtClean="0">
                <a:latin typeface="Courier New" pitchFamily="49" charset="0"/>
                <a:cs typeface="Courier New" pitchFamily="49" charset="0"/>
              </a:rPr>
              <a:t>the_computer</a:t>
            </a:r>
            <a:r>
              <a:rPr lang="en-US" dirty="0" smtClean="0"/>
              <a:t> points to a </a:t>
            </a:r>
            <a:r>
              <a:rPr lang="en-US" sz="2400" dirty="0" err="1" smtClean="0">
                <a:latin typeface="Courier New" pitchFamily="49" charset="0"/>
                <a:cs typeface="Courier New" pitchFamily="49" charset="0"/>
              </a:rPr>
              <a:t>Lap_Top</a:t>
            </a:r>
            <a:r>
              <a:rPr lang="en-US" dirty="0" smtClean="0"/>
              <a:t> object and </a:t>
            </a:r>
            <a:r>
              <a:rPr lang="en-US" dirty="0" smtClean="0"/>
              <a:t>the</a:t>
            </a:r>
            <a:r>
              <a:rPr lang="en-US" dirty="0" smtClean="0"/>
              <a:t> </a:t>
            </a:r>
            <a:r>
              <a:rPr lang="en-US" sz="2400" dirty="0" err="1" smtClean="0">
                <a:latin typeface="Courier New" pitchFamily="49" charset="0"/>
                <a:cs typeface="Courier New" pitchFamily="49" charset="0"/>
              </a:rPr>
              <a:t>to_string</a:t>
            </a:r>
            <a:r>
              <a:rPr lang="en-US" dirty="0" smtClean="0"/>
              <a:t> function is declared as virtual, then the expression</a:t>
            </a:r>
          </a:p>
          <a:p>
            <a:pPr>
              <a:buFont typeface="Wingdings" pitchFamily="2" charset="2"/>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the_computer</a:t>
            </a:r>
            <a:r>
              <a:rPr lang="en-US" sz="2400" dirty="0" smtClean="0">
                <a:latin typeface="Courier New" pitchFamily="49" charset="0"/>
                <a:cs typeface="Courier New" pitchFamily="49" charset="0"/>
              </a:rPr>
              <a:t>-&gt;</a:t>
            </a:r>
            <a:r>
              <a:rPr lang="en-US" sz="2400" dirty="0" err="1" smtClean="0">
                <a:latin typeface="Courier New" pitchFamily="49" charset="0"/>
                <a:cs typeface="Courier New" pitchFamily="49" charset="0"/>
              </a:rPr>
              <a:t>to_string</a:t>
            </a:r>
            <a:r>
              <a:rPr lang="en-US" sz="2400" dirty="0" smtClean="0">
                <a:latin typeface="Courier New" pitchFamily="49" charset="0"/>
                <a:cs typeface="Courier New" pitchFamily="49" charset="0"/>
              </a:rPr>
              <a:t>()</a:t>
            </a:r>
          </a:p>
          <a:p>
            <a:pPr>
              <a:buFont typeface="Wingdings" pitchFamily="2" charset="2"/>
              <a:buNone/>
            </a:pPr>
            <a:r>
              <a:rPr lang="en-US" dirty="0" smtClean="0"/>
              <a:t>	will call the member function </a:t>
            </a:r>
            <a:r>
              <a:rPr lang="en-US" sz="2400" dirty="0" err="1" smtClean="0">
                <a:latin typeface="Courier New" pitchFamily="49" charset="0"/>
                <a:cs typeface="Courier New" pitchFamily="49" charset="0"/>
              </a:rPr>
              <a:t>to_string</a:t>
            </a:r>
            <a:r>
              <a:rPr lang="en-US" dirty="0" smtClean="0"/>
              <a:t> defined by the </a:t>
            </a:r>
            <a:r>
              <a:rPr lang="en-US" sz="2400" dirty="0" err="1" smtClean="0">
                <a:latin typeface="Courier New" pitchFamily="49" charset="0"/>
                <a:cs typeface="Courier New" pitchFamily="49" charset="0"/>
              </a:rPr>
              <a:t>Lap_Top</a:t>
            </a:r>
            <a:r>
              <a:rPr lang="en-US" dirty="0" smtClean="0"/>
              <a:t> class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Virtual Functions and </a:t>
            </a:r>
            <a:r>
              <a:rPr lang="en-US" b="1" dirty="0" smtClean="0"/>
              <a:t>Polymorphism (cont.)</a:t>
            </a:r>
            <a:endParaRPr lang="en-US" dirty="0"/>
          </a:p>
        </p:txBody>
      </p:sp>
      <p:sp>
        <p:nvSpPr>
          <p:cNvPr id="58370" name="Content Placeholder 2"/>
          <p:cNvSpPr>
            <a:spLocks noGrp="1"/>
          </p:cNvSpPr>
          <p:nvPr>
            <p:ph sz="quarter" idx="1"/>
          </p:nvPr>
        </p:nvSpPr>
        <p:spPr>
          <a:xfrm>
            <a:off x="612775" y="1600200"/>
            <a:ext cx="8153400" cy="4495800"/>
          </a:xfrm>
        </p:spPr>
        <p:txBody>
          <a:bodyPr/>
          <a:lstStyle/>
          <a:p>
            <a:pPr>
              <a:lnSpc>
                <a:spcPct val="80000"/>
              </a:lnSpc>
            </a:pPr>
            <a:r>
              <a:rPr lang="en-US" sz="2500" smtClean="0"/>
              <a:t>The feature we just illustrated is an important concept in OOP called </a:t>
            </a:r>
            <a:r>
              <a:rPr lang="en-US" sz="2500" i="1" smtClean="0"/>
              <a:t>polymorphism</a:t>
            </a:r>
            <a:r>
              <a:rPr lang="en-US" sz="2500" smtClean="0"/>
              <a:t> </a:t>
            </a:r>
          </a:p>
          <a:p>
            <a:pPr>
              <a:lnSpc>
                <a:spcPct val="80000"/>
              </a:lnSpc>
            </a:pPr>
            <a:r>
              <a:rPr lang="en-US" sz="2500" smtClean="0"/>
              <a:t>Polymorphism is </a:t>
            </a:r>
            <a:r>
              <a:rPr lang="en-US" sz="2500" i="1" smtClean="0"/>
              <a:t>the quality of having many forms or many shapes </a:t>
            </a:r>
          </a:p>
          <a:p>
            <a:pPr>
              <a:lnSpc>
                <a:spcPct val="80000"/>
              </a:lnSpc>
            </a:pPr>
            <a:r>
              <a:rPr lang="en-US" sz="2500" smtClean="0"/>
              <a:t>Polymorphism enables the program to determine which member function to invoke at run time</a:t>
            </a:r>
          </a:p>
          <a:p>
            <a:pPr>
              <a:lnSpc>
                <a:spcPct val="80000"/>
              </a:lnSpc>
            </a:pPr>
            <a:r>
              <a:rPr lang="en-US" sz="2500" smtClean="0"/>
              <a:t>In our example, at compile time, the C++ compiler cannot determine what type of object </a:t>
            </a:r>
            <a:r>
              <a:rPr lang="en-US" sz="2000" smtClean="0">
                <a:latin typeface="Courier New" pitchFamily="49" charset="0"/>
                <a:cs typeface="Courier New" pitchFamily="49" charset="0"/>
              </a:rPr>
              <a:t>the_computer</a:t>
            </a:r>
            <a:r>
              <a:rPr lang="en-US" sz="2500" smtClean="0"/>
              <a:t> will point to (type </a:t>
            </a:r>
            <a:r>
              <a:rPr lang="en-US" sz="2000" smtClean="0">
                <a:latin typeface="Courier New" pitchFamily="49" charset="0"/>
                <a:cs typeface="Courier New" pitchFamily="49" charset="0"/>
              </a:rPr>
              <a:t>Computer</a:t>
            </a:r>
            <a:r>
              <a:rPr lang="en-US" sz="2500" smtClean="0"/>
              <a:t> or its derived type </a:t>
            </a:r>
            <a:r>
              <a:rPr lang="en-US" sz="2000" smtClean="0">
                <a:latin typeface="Courier New" pitchFamily="49" charset="0"/>
                <a:cs typeface="Courier New" pitchFamily="49" charset="0"/>
              </a:rPr>
              <a:t>Lap_Top</a:t>
            </a:r>
            <a:r>
              <a:rPr lang="en-US" sz="2500" smtClean="0"/>
              <a:t>)</a:t>
            </a:r>
          </a:p>
          <a:p>
            <a:pPr>
              <a:lnSpc>
                <a:spcPct val="80000"/>
              </a:lnSpc>
            </a:pPr>
            <a:r>
              <a:rPr lang="en-US" sz="2500" smtClean="0"/>
              <a:t>At run time the program knows the type of the object that receives the </a:t>
            </a:r>
            <a:r>
              <a:rPr lang="en-US" sz="1800" smtClean="0">
                <a:latin typeface="Courier New" pitchFamily="49" charset="0"/>
                <a:cs typeface="Courier New" pitchFamily="49" charset="0"/>
              </a:rPr>
              <a:t>to_string</a:t>
            </a:r>
            <a:r>
              <a:rPr lang="en-US" sz="2500" smtClean="0"/>
              <a:t> message and calls the appropriate </a:t>
            </a:r>
            <a:r>
              <a:rPr lang="en-US" sz="1800" smtClean="0">
                <a:latin typeface="Courier New" pitchFamily="49" charset="0"/>
                <a:cs typeface="Courier New" pitchFamily="49" charset="0"/>
              </a:rPr>
              <a:t>to_string</a:t>
            </a:r>
            <a:r>
              <a:rPr lang="en-US" sz="2500" smtClean="0"/>
              <a:t> function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Virtual Functions and Polymorphism (cont.)</a:t>
            </a:r>
            <a:endParaRPr lang="en-US" dirty="0"/>
          </a:p>
        </p:txBody>
      </p:sp>
      <p:pic>
        <p:nvPicPr>
          <p:cNvPr id="59394" name="Picture 2"/>
          <p:cNvPicPr>
            <a:picLocks noChangeAspect="1" noChangeArrowheads="1"/>
          </p:cNvPicPr>
          <p:nvPr/>
        </p:nvPicPr>
        <p:blipFill>
          <a:blip r:embed="rId2"/>
          <a:srcRect/>
          <a:stretch>
            <a:fillRect/>
          </a:stretch>
        </p:blipFill>
        <p:spPr bwMode="auto">
          <a:xfrm>
            <a:off x="381000" y="1600200"/>
            <a:ext cx="8677275" cy="392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Virtual Functions and Polymorphism (cont.)</a:t>
            </a:r>
            <a:endParaRPr lang="en-US" dirty="0"/>
          </a:p>
        </p:txBody>
      </p:sp>
      <p:pic>
        <p:nvPicPr>
          <p:cNvPr id="60418" name="Picture 2"/>
          <p:cNvPicPr>
            <a:picLocks noChangeAspect="1" noChangeArrowheads="1"/>
          </p:cNvPicPr>
          <p:nvPr/>
        </p:nvPicPr>
        <p:blipFill>
          <a:blip r:embed="rId2"/>
          <a:srcRect/>
          <a:stretch>
            <a:fillRect/>
          </a:stretch>
        </p:blipFill>
        <p:spPr bwMode="auto">
          <a:xfrm>
            <a:off x="304800" y="1724025"/>
            <a:ext cx="8667750" cy="340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Virtual Functions and Polymorphism (cont.)</a:t>
            </a:r>
            <a:endParaRPr lang="en-US" dirty="0"/>
          </a:p>
        </p:txBody>
      </p:sp>
      <p:pic>
        <p:nvPicPr>
          <p:cNvPr id="61442" name="Picture 2"/>
          <p:cNvPicPr>
            <a:picLocks noChangeAspect="1" noChangeArrowheads="1"/>
          </p:cNvPicPr>
          <p:nvPr/>
        </p:nvPicPr>
        <p:blipFill>
          <a:blip r:embed="rId2"/>
          <a:srcRect/>
          <a:stretch>
            <a:fillRect/>
          </a:stretch>
        </p:blipFill>
        <p:spPr bwMode="auto">
          <a:xfrm>
            <a:off x="304800" y="1524000"/>
            <a:ext cx="8724900" cy="493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Virtual Functions and Polymorphism (cont.)</a:t>
            </a:r>
            <a:endParaRPr lang="en-US" dirty="0"/>
          </a:p>
        </p:txBody>
      </p:sp>
      <p:pic>
        <p:nvPicPr>
          <p:cNvPr id="62466" name="Picture 2"/>
          <p:cNvPicPr>
            <a:picLocks noChangeAspect="1" noChangeArrowheads="1"/>
          </p:cNvPicPr>
          <p:nvPr/>
        </p:nvPicPr>
        <p:blipFill>
          <a:blip r:embed="rId2"/>
          <a:srcRect/>
          <a:stretch>
            <a:fillRect/>
          </a:stretch>
        </p:blipFill>
        <p:spPr bwMode="auto">
          <a:xfrm>
            <a:off x="371475" y="1524000"/>
            <a:ext cx="85725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Virtual Functions and Polymorphism (cont.)</a:t>
            </a:r>
            <a:endParaRPr lang="en-US" dirty="0"/>
          </a:p>
        </p:txBody>
      </p:sp>
      <p:pic>
        <p:nvPicPr>
          <p:cNvPr id="63490" name="Picture 2"/>
          <p:cNvPicPr>
            <a:picLocks noChangeAspect="1" noChangeArrowheads="1"/>
          </p:cNvPicPr>
          <p:nvPr/>
        </p:nvPicPr>
        <p:blipFill>
          <a:blip r:embed="rId2"/>
          <a:srcRect/>
          <a:stretch>
            <a:fillRect/>
          </a:stretch>
        </p:blipFill>
        <p:spPr bwMode="auto">
          <a:xfrm>
            <a:off x="228600" y="1552575"/>
            <a:ext cx="8715375"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b="1" dirty="0"/>
              <a:t>Introduction to Inheritance and Class </a:t>
            </a:r>
            <a:r>
              <a:rPr lang="en-US" b="1" dirty="0" smtClean="0"/>
              <a:t>Hierarchies (cont.)</a:t>
            </a:r>
            <a:endParaRPr lang="en-US" dirty="0"/>
          </a:p>
        </p:txBody>
      </p:sp>
      <p:sp>
        <p:nvSpPr>
          <p:cNvPr id="18434" name="Content Placeholder 4"/>
          <p:cNvSpPr>
            <a:spLocks noGrp="1"/>
          </p:cNvSpPr>
          <p:nvPr>
            <p:ph sz="quarter" idx="1"/>
          </p:nvPr>
        </p:nvSpPr>
        <p:spPr>
          <a:xfrm>
            <a:off x="612775" y="1600200"/>
            <a:ext cx="8153400" cy="4495800"/>
          </a:xfrm>
        </p:spPr>
        <p:txBody>
          <a:bodyPr/>
          <a:lstStyle/>
          <a:p>
            <a:pPr>
              <a:lnSpc>
                <a:spcPct val="80000"/>
              </a:lnSpc>
            </a:pPr>
            <a:r>
              <a:rPr lang="en-US" sz="2500" dirty="0" smtClean="0"/>
              <a:t>In OOP, a programmer can create a similar class by </a:t>
            </a:r>
            <a:r>
              <a:rPr lang="en-US" sz="2500" i="1" dirty="0" smtClean="0"/>
              <a:t>extending </a:t>
            </a:r>
            <a:r>
              <a:rPr lang="en-US" sz="2500" dirty="0" smtClean="0"/>
              <a:t>an existing class, rather than by writing an entirely new class</a:t>
            </a:r>
          </a:p>
          <a:p>
            <a:pPr>
              <a:lnSpc>
                <a:spcPct val="80000"/>
              </a:lnSpc>
            </a:pPr>
            <a:r>
              <a:rPr lang="en-US" sz="2500" dirty="0" smtClean="0"/>
              <a:t>The new class (called the </a:t>
            </a:r>
            <a:r>
              <a:rPr lang="en-US" sz="2500" i="1" dirty="0" smtClean="0"/>
              <a:t>derived class</a:t>
            </a:r>
            <a:r>
              <a:rPr lang="en-US" sz="2500" dirty="0" smtClean="0"/>
              <a:t>) can have additional data fields and member functions </a:t>
            </a:r>
          </a:p>
          <a:p>
            <a:pPr>
              <a:lnSpc>
                <a:spcPct val="80000"/>
              </a:lnSpc>
            </a:pPr>
            <a:r>
              <a:rPr lang="en-US" sz="2500" dirty="0" smtClean="0"/>
              <a:t>The derived class </a:t>
            </a:r>
            <a:r>
              <a:rPr lang="en-US" sz="2500" i="1" dirty="0" smtClean="0"/>
              <a:t>inherits </a:t>
            </a:r>
            <a:r>
              <a:rPr lang="en-US" sz="2500" dirty="0" smtClean="0"/>
              <a:t>the data fields and member functions of the original class (called the </a:t>
            </a:r>
            <a:r>
              <a:rPr lang="en-US" sz="2500" i="1" dirty="0" smtClean="0"/>
              <a:t>base class</a:t>
            </a:r>
            <a:r>
              <a:rPr lang="en-US" sz="2500" dirty="0" smtClean="0"/>
              <a:t>) </a:t>
            </a:r>
          </a:p>
          <a:p>
            <a:pPr>
              <a:lnSpc>
                <a:spcPct val="80000"/>
              </a:lnSpc>
            </a:pPr>
            <a:r>
              <a:rPr lang="en-US" sz="2500" dirty="0" smtClean="0"/>
              <a:t>A </a:t>
            </a:r>
            <a:r>
              <a:rPr lang="en-US" sz="2500" i="1" dirty="0" smtClean="0"/>
              <a:t>subclass </a:t>
            </a:r>
            <a:r>
              <a:rPr lang="en-US" sz="2500" dirty="0" smtClean="0"/>
              <a:t>is another term used for a derived class, and </a:t>
            </a:r>
            <a:r>
              <a:rPr lang="en-US" sz="2500" i="1" dirty="0" smtClean="0"/>
              <a:t>superclass </a:t>
            </a:r>
            <a:r>
              <a:rPr lang="en-US" sz="2500" dirty="0" smtClean="0"/>
              <a:t>is another term used for a base class</a:t>
            </a:r>
          </a:p>
          <a:p>
            <a:pPr>
              <a:lnSpc>
                <a:spcPct val="80000"/>
              </a:lnSpc>
            </a:pPr>
            <a:r>
              <a:rPr lang="en-US" sz="2500" dirty="0" smtClean="0"/>
              <a:t>These terms are general, object-oriented terms used in the discussion of other object-oriented programming languages </a:t>
            </a:r>
          </a:p>
          <a:p>
            <a:pPr>
              <a:lnSpc>
                <a:spcPct val="80000"/>
              </a:lnSpc>
            </a:pPr>
            <a:r>
              <a:rPr lang="en-US" sz="2500" dirty="0" smtClean="0"/>
              <a:t>C++, however, uses the terms </a:t>
            </a:r>
            <a:r>
              <a:rPr lang="en-US" sz="2500" i="1" dirty="0" smtClean="0"/>
              <a:t>derived class </a:t>
            </a:r>
            <a:r>
              <a:rPr lang="en-US" sz="2500" dirty="0" smtClean="0"/>
              <a:t>and </a:t>
            </a:r>
            <a:r>
              <a:rPr lang="en-US" sz="2500" i="1" dirty="0" smtClean="0"/>
              <a:t>base class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Virtual Functions and Polymorphism (cont.)</a:t>
            </a:r>
            <a:endParaRPr lang="en-US" dirty="0"/>
          </a:p>
        </p:txBody>
      </p:sp>
      <p:sp>
        <p:nvSpPr>
          <p:cNvPr id="64514" name="Content Placeholder 2"/>
          <p:cNvSpPr>
            <a:spLocks noGrp="1"/>
          </p:cNvSpPr>
          <p:nvPr>
            <p:ph sz="quarter" idx="1"/>
          </p:nvPr>
        </p:nvSpPr>
        <p:spPr>
          <a:xfrm>
            <a:off x="612775" y="1600200"/>
            <a:ext cx="8153400" cy="4495800"/>
          </a:xfrm>
        </p:spPr>
        <p:txBody>
          <a:bodyPr/>
          <a:lstStyle/>
          <a:p>
            <a:pPr>
              <a:lnSpc>
                <a:spcPct val="80000"/>
              </a:lnSpc>
            </a:pPr>
            <a:r>
              <a:rPr lang="en-US" sz="2500" smtClean="0"/>
              <a:t>If we declare the array </a:t>
            </a:r>
            <a:r>
              <a:rPr lang="en-US" sz="1900" smtClean="0">
                <a:latin typeface="Courier New" pitchFamily="49" charset="0"/>
                <a:cs typeface="Courier New" pitchFamily="49" charset="0"/>
              </a:rPr>
              <a:t>lab_computers</a:t>
            </a:r>
            <a:r>
              <a:rPr lang="en-US" sz="2500" smtClean="0"/>
              <a:t> as follows:</a:t>
            </a:r>
          </a:p>
          <a:p>
            <a:pPr>
              <a:lnSpc>
                <a:spcPct val="80000"/>
              </a:lnSpc>
              <a:buFont typeface="Wingdings" pitchFamily="2" charset="2"/>
              <a:buNone/>
            </a:pPr>
            <a:r>
              <a:rPr lang="en-US" sz="1900" smtClean="0">
                <a:latin typeface="Courier New" pitchFamily="49" charset="0"/>
                <a:cs typeface="Courier New" pitchFamily="49" charset="0"/>
              </a:rPr>
              <a:t>	Computer* lab_computers[10];</a:t>
            </a:r>
          </a:p>
          <a:p>
            <a:pPr>
              <a:lnSpc>
                <a:spcPct val="80000"/>
              </a:lnSpc>
              <a:buFont typeface="Wingdings" pitchFamily="2" charset="2"/>
              <a:buNone/>
            </a:pPr>
            <a:r>
              <a:rPr lang="en-US" sz="2500" smtClean="0"/>
              <a:t>	we can store pointers to 10 </a:t>
            </a:r>
            <a:r>
              <a:rPr lang="en-US" sz="1900" smtClean="0">
                <a:latin typeface="Courier New" pitchFamily="49" charset="0"/>
                <a:cs typeface="Courier New" pitchFamily="49" charset="0"/>
              </a:rPr>
              <a:t>Computer</a:t>
            </a:r>
            <a:r>
              <a:rPr lang="en-US" sz="2500" smtClean="0"/>
              <a:t> or </a:t>
            </a:r>
            <a:r>
              <a:rPr lang="en-US" sz="1900" smtClean="0">
                <a:latin typeface="Courier New" pitchFamily="49" charset="0"/>
                <a:cs typeface="Courier New" pitchFamily="49" charset="0"/>
              </a:rPr>
              <a:t>Lap_Top</a:t>
            </a:r>
            <a:r>
              <a:rPr lang="en-US" sz="2500" smtClean="0"/>
              <a:t> objects in array </a:t>
            </a:r>
            <a:r>
              <a:rPr lang="en-US" sz="1900" smtClean="0">
                <a:latin typeface="Courier New" pitchFamily="49" charset="0"/>
                <a:cs typeface="Courier New" pitchFamily="49" charset="0"/>
              </a:rPr>
              <a:t>lab_computers</a:t>
            </a:r>
          </a:p>
          <a:p>
            <a:pPr>
              <a:lnSpc>
                <a:spcPct val="80000"/>
              </a:lnSpc>
            </a:pPr>
            <a:r>
              <a:rPr lang="en-US" sz="2500" smtClean="0"/>
              <a:t>We can use the following loop to display the information about each object in the array:</a:t>
            </a:r>
          </a:p>
          <a:p>
            <a:pPr>
              <a:lnSpc>
                <a:spcPct val="80000"/>
              </a:lnSpc>
              <a:buFont typeface="Wingdings" pitchFamily="2" charset="2"/>
              <a:buNone/>
            </a:pPr>
            <a:r>
              <a:rPr lang="nn-NO" sz="1800" smtClean="0">
                <a:latin typeface="Courier New" pitchFamily="49" charset="0"/>
                <a:cs typeface="Courier New" pitchFamily="49" charset="0"/>
              </a:rPr>
              <a:t>	for (int i = 0; i &lt; 10; i++)</a:t>
            </a:r>
          </a:p>
          <a:p>
            <a:pPr>
              <a:lnSpc>
                <a:spcPct val="80000"/>
              </a:lnSpc>
              <a:buFont typeface="Wingdings" pitchFamily="2" charset="2"/>
              <a:buNone/>
            </a:pPr>
            <a:r>
              <a:rPr lang="en-US" sz="1800" smtClean="0">
                <a:latin typeface="Courier New" pitchFamily="49" charset="0"/>
                <a:cs typeface="Courier New" pitchFamily="49" charset="0"/>
              </a:rPr>
              <a:t>	cout &lt;&lt; lab_computers[i]-&gt;to_string() &lt;&lt; endl;</a:t>
            </a:r>
          </a:p>
          <a:p>
            <a:pPr>
              <a:lnSpc>
                <a:spcPct val="80000"/>
              </a:lnSpc>
            </a:pPr>
            <a:r>
              <a:rPr lang="en-US" sz="2500" smtClean="0"/>
              <a:t>Because of polymorphism, the actual type of the object pointed to by </a:t>
            </a:r>
            <a:r>
              <a:rPr lang="en-US" sz="1900" smtClean="0">
                <a:latin typeface="Courier New" pitchFamily="49" charset="0"/>
                <a:cs typeface="Courier New" pitchFamily="49" charset="0"/>
              </a:rPr>
              <a:t>lab_computers[i</a:t>
            </a:r>
            <a:r>
              <a:rPr lang="en-US" sz="1800" smtClean="0">
                <a:latin typeface="Courier New" pitchFamily="49" charset="0"/>
                <a:cs typeface="Courier New" pitchFamily="49" charset="0"/>
              </a:rPr>
              <a:t>]</a:t>
            </a:r>
            <a:r>
              <a:rPr lang="en-US" sz="2500" smtClean="0"/>
              <a:t> determines which </a:t>
            </a:r>
            <a:r>
              <a:rPr lang="en-US" sz="1900" smtClean="0">
                <a:latin typeface="Courier New" pitchFamily="49" charset="0"/>
                <a:cs typeface="Courier New" pitchFamily="49" charset="0"/>
              </a:rPr>
              <a:t>to_string</a:t>
            </a:r>
            <a:r>
              <a:rPr lang="en-US" sz="2500" smtClean="0"/>
              <a:t> member function will execute (</a:t>
            </a:r>
            <a:r>
              <a:rPr lang="en-US" sz="1900" smtClean="0">
                <a:latin typeface="Courier New" pitchFamily="49" charset="0"/>
                <a:cs typeface="Courier New" pitchFamily="49" charset="0"/>
              </a:rPr>
              <a:t>Computer::to_string </a:t>
            </a:r>
            <a:r>
              <a:rPr lang="en-US" sz="2500" smtClean="0"/>
              <a:t>or </a:t>
            </a:r>
            <a:r>
              <a:rPr lang="en-US" sz="1900" smtClean="0">
                <a:latin typeface="Courier New" pitchFamily="49" charset="0"/>
                <a:cs typeface="Courier New" pitchFamily="49" charset="0"/>
              </a:rPr>
              <a:t>Lap_Top::to_string</a:t>
            </a:r>
            <a:r>
              <a:rPr lang="en-US" sz="2500" smtClean="0"/>
              <a:t>) for each value of subscript </a:t>
            </a:r>
            <a:r>
              <a:rPr lang="en-US" sz="1900" smtClean="0">
                <a:latin typeface="Courier New" pitchFamily="49" charset="0"/>
                <a:cs typeface="Courier New" pitchFamily="49" charset="0"/>
              </a:rPr>
              <a:t>i</a:t>
            </a:r>
            <a:endParaRPr lang="en-US" sz="2500" smtClean="0"/>
          </a:p>
          <a:p>
            <a:pPr>
              <a:lnSpc>
                <a:spcPct val="80000"/>
              </a:lnSpc>
            </a:pPr>
            <a:endParaRPr lang="en-US" sz="25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Virtual Functions and </a:t>
            </a:r>
            <a:r>
              <a:rPr lang="en-US" b="1" dirty="0" smtClean="0"/>
              <a:t>Polymorphism (cont.)</a:t>
            </a:r>
            <a:endParaRPr lang="en-US" dirty="0"/>
          </a:p>
        </p:txBody>
      </p:sp>
      <p:sp>
        <p:nvSpPr>
          <p:cNvPr id="3" name="Content Placeholder 2"/>
          <p:cNvSpPr>
            <a:spLocks noGrp="1"/>
          </p:cNvSpPr>
          <p:nvPr>
            <p:ph sz="quarter" idx="1"/>
          </p:nvPr>
        </p:nvSpPr>
        <p:spPr>
          <a:xfrm>
            <a:off x="612775" y="1600200"/>
            <a:ext cx="8153400" cy="4876800"/>
          </a:xfrm>
        </p:spPr>
        <p:txBody>
          <a:bodyPr>
            <a:normAutofit fontScale="92500"/>
          </a:bodyPr>
          <a:lstStyle/>
          <a:p>
            <a:pPr>
              <a:defRPr/>
            </a:pPr>
            <a:r>
              <a:rPr lang="en-US" dirty="0"/>
              <a:t>We can define the </a:t>
            </a:r>
            <a:r>
              <a:rPr lang="en-US" sz="2400" dirty="0" err="1">
                <a:latin typeface="Courier New" pitchFamily="49" charset="0"/>
                <a:cs typeface="Courier New" pitchFamily="49" charset="0"/>
              </a:rPr>
              <a:t>ostream</a:t>
            </a:r>
            <a:r>
              <a:rPr lang="en-US" dirty="0"/>
              <a:t> extraction operator for the Computer class as follows:</a:t>
            </a:r>
          </a:p>
          <a:p>
            <a:pPr marL="914400" indent="0">
              <a:buFont typeface="Wingdings" pitchFamily="2" charset="2"/>
              <a:buNone/>
              <a:defRPr/>
            </a:pPr>
            <a:r>
              <a:rPr lang="en-US" sz="1700" dirty="0" err="1">
                <a:latin typeface="Courier New" pitchFamily="49" charset="0"/>
                <a:cs typeface="Courier New" pitchFamily="49" charset="0"/>
              </a:rPr>
              <a:t>ostream</a:t>
            </a:r>
            <a:r>
              <a:rPr lang="en-US" sz="1700" dirty="0">
                <a:latin typeface="Courier New" pitchFamily="49" charset="0"/>
                <a:cs typeface="Courier New" pitchFamily="49" charset="0"/>
              </a:rPr>
              <a:t>&amp; operator&lt;&lt;(</a:t>
            </a:r>
            <a:r>
              <a:rPr lang="en-US" sz="1700" dirty="0" err="1">
                <a:latin typeface="Courier New" pitchFamily="49" charset="0"/>
                <a:cs typeface="Courier New" pitchFamily="49" charset="0"/>
              </a:rPr>
              <a:t>ostream</a:t>
            </a:r>
            <a:r>
              <a:rPr lang="en-US" sz="1700" dirty="0">
                <a:latin typeface="Courier New" pitchFamily="49" charset="0"/>
                <a:cs typeface="Courier New" pitchFamily="49" charset="0"/>
              </a:rPr>
              <a:t>&amp; </a:t>
            </a:r>
            <a:r>
              <a:rPr lang="en-US" sz="1700" dirty="0" err="1">
                <a:latin typeface="Courier New" pitchFamily="49" charset="0"/>
                <a:cs typeface="Courier New" pitchFamily="49" charset="0"/>
              </a:rPr>
              <a:t>os</a:t>
            </a: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const</a:t>
            </a:r>
            <a:r>
              <a:rPr lang="en-US" sz="1700" dirty="0">
                <a:latin typeface="Courier New" pitchFamily="49" charset="0"/>
                <a:cs typeface="Courier New" pitchFamily="49" charset="0"/>
              </a:rPr>
              <a:t> Computer&amp; comp) {</a:t>
            </a:r>
          </a:p>
          <a:p>
            <a:pPr marL="1257300" indent="0">
              <a:buFont typeface="Wingdings" pitchFamily="2" charset="2"/>
              <a:buNone/>
              <a:defRPr/>
            </a:pPr>
            <a:r>
              <a:rPr lang="en-US" sz="1700" dirty="0">
                <a:latin typeface="Courier New" pitchFamily="49" charset="0"/>
                <a:cs typeface="Courier New" pitchFamily="49" charset="0"/>
              </a:rPr>
              <a:t>return </a:t>
            </a:r>
            <a:r>
              <a:rPr lang="en-US" sz="1700" dirty="0" err="1">
                <a:latin typeface="Courier New" pitchFamily="49" charset="0"/>
                <a:cs typeface="Courier New" pitchFamily="49" charset="0"/>
              </a:rPr>
              <a:t>os</a:t>
            </a:r>
            <a:r>
              <a:rPr lang="en-US" sz="1700" dirty="0">
                <a:latin typeface="Courier New" pitchFamily="49" charset="0"/>
                <a:cs typeface="Courier New" pitchFamily="49" charset="0"/>
              </a:rPr>
              <a:t> &lt;&lt; </a:t>
            </a:r>
            <a:r>
              <a:rPr lang="en-US" sz="1700" dirty="0" err="1">
                <a:latin typeface="Courier New" pitchFamily="49" charset="0"/>
                <a:cs typeface="Courier New" pitchFamily="49" charset="0"/>
              </a:rPr>
              <a:t>comp.to_string</a:t>
            </a:r>
            <a:r>
              <a:rPr lang="en-US" sz="1700" dirty="0">
                <a:latin typeface="Courier New" pitchFamily="49" charset="0"/>
                <a:cs typeface="Courier New" pitchFamily="49" charset="0"/>
              </a:rPr>
              <a:t>;</a:t>
            </a:r>
          </a:p>
          <a:p>
            <a:pPr marL="914400" indent="0">
              <a:buFont typeface="Wingdings" pitchFamily="2" charset="2"/>
              <a:buNone/>
              <a:defRPr/>
            </a:pPr>
            <a:r>
              <a:rPr lang="en-US" sz="1700" dirty="0">
                <a:latin typeface="Courier New" pitchFamily="49" charset="0"/>
                <a:cs typeface="Courier New" pitchFamily="49" charset="0"/>
              </a:rPr>
              <a:t>}</a:t>
            </a:r>
          </a:p>
          <a:p>
            <a:pPr>
              <a:defRPr/>
            </a:pPr>
            <a:r>
              <a:rPr lang="en-US" dirty="0"/>
              <a:t>Because </a:t>
            </a:r>
            <a:r>
              <a:rPr lang="en-US" sz="2400" dirty="0">
                <a:latin typeface="Courier New" pitchFamily="49" charset="0"/>
                <a:cs typeface="Courier New" pitchFamily="49" charset="0"/>
              </a:rPr>
              <a:t>comp</a:t>
            </a:r>
            <a:r>
              <a:rPr lang="en-US" dirty="0"/>
              <a:t> is a reference to </a:t>
            </a:r>
            <a:r>
              <a:rPr lang="en-US" sz="2400" dirty="0">
                <a:latin typeface="Courier New" pitchFamily="49" charset="0"/>
                <a:cs typeface="Courier New" pitchFamily="49" charset="0"/>
              </a:rPr>
              <a:t>Computer</a:t>
            </a:r>
            <a:r>
              <a:rPr lang="en-US" dirty="0"/>
              <a:t>, when this function is called with a </a:t>
            </a:r>
            <a:r>
              <a:rPr lang="en-US" sz="2400" dirty="0" err="1" smtClean="0">
                <a:latin typeface="Courier New" pitchFamily="49" charset="0"/>
                <a:cs typeface="Courier New" pitchFamily="49" charset="0"/>
              </a:rPr>
              <a:t>Lap_Top</a:t>
            </a:r>
            <a:r>
              <a:rPr lang="en-US" sz="2400" dirty="0" smtClean="0">
                <a:latin typeface="Courier New" pitchFamily="49" charset="0"/>
                <a:cs typeface="Courier New" pitchFamily="49" charset="0"/>
              </a:rPr>
              <a:t> </a:t>
            </a:r>
            <a:r>
              <a:rPr lang="en-US" dirty="0" smtClean="0"/>
              <a:t>object</a:t>
            </a:r>
            <a:r>
              <a:rPr lang="en-US" dirty="0"/>
              <a:t>, the </a:t>
            </a:r>
            <a:r>
              <a:rPr lang="en-US" sz="2400" dirty="0" err="1">
                <a:latin typeface="Courier New" pitchFamily="49" charset="0"/>
                <a:cs typeface="Courier New" pitchFamily="49" charset="0"/>
              </a:rPr>
              <a:t>Lap_Top</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to_string</a:t>
            </a:r>
            <a:r>
              <a:rPr lang="en-US" sz="2400" dirty="0">
                <a:latin typeface="Courier New" pitchFamily="49" charset="0"/>
                <a:cs typeface="Courier New" pitchFamily="49" charset="0"/>
              </a:rPr>
              <a:t> </a:t>
            </a:r>
            <a:r>
              <a:rPr lang="en-US" dirty="0"/>
              <a:t>member function will be </a:t>
            </a:r>
            <a:r>
              <a:rPr lang="en-US" dirty="0" smtClean="0"/>
              <a:t>called </a:t>
            </a:r>
          </a:p>
          <a:p>
            <a:pPr>
              <a:defRPr/>
            </a:pPr>
            <a:r>
              <a:rPr lang="en-US" dirty="0" smtClean="0"/>
              <a:t>When </a:t>
            </a:r>
            <a:r>
              <a:rPr lang="en-US" dirty="0"/>
              <a:t>it is </a:t>
            </a:r>
            <a:r>
              <a:rPr lang="en-US" dirty="0" smtClean="0"/>
              <a:t>called with </a:t>
            </a:r>
            <a:r>
              <a:rPr lang="en-US" dirty="0"/>
              <a:t>a </a:t>
            </a:r>
            <a:r>
              <a:rPr lang="en-US" sz="2400" dirty="0">
                <a:latin typeface="Courier New" pitchFamily="49" charset="0"/>
                <a:cs typeface="Courier New" pitchFamily="49" charset="0"/>
              </a:rPr>
              <a:t>Computer</a:t>
            </a:r>
            <a:r>
              <a:rPr lang="en-US" dirty="0"/>
              <a:t> object, the </a:t>
            </a:r>
            <a:r>
              <a:rPr lang="en-US" sz="2400" dirty="0">
                <a:latin typeface="Courier New" pitchFamily="49" charset="0"/>
                <a:cs typeface="Courier New" pitchFamily="49" charset="0"/>
              </a:rPr>
              <a:t>Computer::</a:t>
            </a:r>
            <a:r>
              <a:rPr lang="en-US" sz="2400" dirty="0" err="1">
                <a:latin typeface="Courier New" pitchFamily="49" charset="0"/>
                <a:cs typeface="Courier New" pitchFamily="49" charset="0"/>
              </a:rPr>
              <a:t>to_string</a:t>
            </a:r>
            <a:r>
              <a:rPr lang="en-US" dirty="0"/>
              <a:t> member function will be </a:t>
            </a:r>
            <a:r>
              <a:rPr lang="en-US" dirty="0" smtClean="0"/>
              <a:t>called</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4"/>
          <p:cNvSpPr>
            <a:spLocks noGrp="1"/>
          </p:cNvSpPr>
          <p:nvPr>
            <p:ph type="body" idx="1"/>
          </p:nvPr>
        </p:nvSpPr>
        <p:spPr/>
        <p:txBody>
          <a:bodyPr/>
          <a:lstStyle/>
          <a:p>
            <a:r>
              <a:rPr lang="en-US" smtClean="0"/>
              <a:t>Section 3.3</a:t>
            </a:r>
          </a:p>
        </p:txBody>
      </p:sp>
      <p:sp>
        <p:nvSpPr>
          <p:cNvPr id="66562" name="Title 3"/>
          <p:cNvSpPr>
            <a:spLocks noGrp="1"/>
          </p:cNvSpPr>
          <p:nvPr>
            <p:ph type="title"/>
          </p:nvPr>
        </p:nvSpPr>
        <p:spPr/>
        <p:txBody>
          <a:bodyPr>
            <a:normAutofit fontScale="90000"/>
          </a:bodyPr>
          <a:lstStyle/>
          <a:p>
            <a:pPr>
              <a:defRPr/>
            </a:pPr>
            <a:r>
              <a:rPr lang="en-US" sz="3600" b="1" dirty="0" smtClean="0"/>
              <a:t>Abstract Classes, Assignment, and Casting in a Hierarchy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3"/>
          <p:cNvSpPr>
            <a:spLocks noGrp="1"/>
          </p:cNvSpPr>
          <p:nvPr>
            <p:ph type="title"/>
          </p:nvPr>
        </p:nvSpPr>
        <p:spPr>
          <a:xfrm>
            <a:off x="612775" y="228600"/>
            <a:ext cx="8153400" cy="990600"/>
          </a:xfrm>
        </p:spPr>
        <p:txBody>
          <a:bodyPr>
            <a:normAutofit fontScale="90000"/>
          </a:bodyPr>
          <a:lstStyle/>
          <a:p>
            <a:pPr>
              <a:defRPr/>
            </a:pPr>
            <a:r>
              <a:rPr lang="en-US" sz="3600" b="1" smtClean="0"/>
              <a:t>Abstract Classes, Assignment, and Casting in a Hierarchy</a:t>
            </a:r>
          </a:p>
        </p:txBody>
      </p:sp>
      <p:sp>
        <p:nvSpPr>
          <p:cNvPr id="67586" name="Content Placeholder 4"/>
          <p:cNvSpPr>
            <a:spLocks noGrp="1"/>
          </p:cNvSpPr>
          <p:nvPr>
            <p:ph sz="quarter" idx="1"/>
          </p:nvPr>
        </p:nvSpPr>
        <p:spPr>
          <a:xfrm>
            <a:off x="612775" y="1600200"/>
            <a:ext cx="8153400" cy="4495800"/>
          </a:xfrm>
        </p:spPr>
        <p:txBody>
          <a:bodyPr/>
          <a:lstStyle/>
          <a:p>
            <a:r>
              <a:rPr lang="en-US" smtClean="0"/>
              <a:t>An </a:t>
            </a:r>
            <a:r>
              <a:rPr lang="en-US" i="1" smtClean="0"/>
              <a:t>abstract class</a:t>
            </a:r>
            <a:r>
              <a:rPr lang="en-US" smtClean="0"/>
              <a:t> differs from an actual class (sometimes called a concrete class) in two respects:</a:t>
            </a:r>
          </a:p>
          <a:p>
            <a:pPr lvl="1"/>
            <a:r>
              <a:rPr lang="en-US" smtClean="0"/>
              <a:t>An abstract class cannot be instantiated</a:t>
            </a:r>
          </a:p>
          <a:p>
            <a:pPr lvl="1"/>
            <a:r>
              <a:rPr lang="en-US" smtClean="0"/>
              <a:t>An abstract class declares at least one abstract member function, which must be defined in its derived classes</a:t>
            </a:r>
          </a:p>
          <a:p>
            <a:r>
              <a:rPr lang="en-US" smtClean="0"/>
              <a:t>An </a:t>
            </a:r>
            <a:r>
              <a:rPr lang="en-US" i="1" smtClean="0"/>
              <a:t>abstract function </a:t>
            </a:r>
            <a:r>
              <a:rPr lang="en-US" smtClean="0"/>
              <a:t>is a virtual function that is declared but for which no body (definition) is provided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3"/>
          <p:cNvSpPr>
            <a:spLocks noGrp="1"/>
          </p:cNvSpPr>
          <p:nvPr>
            <p:ph type="title"/>
          </p:nvPr>
        </p:nvSpPr>
        <p:spPr>
          <a:xfrm>
            <a:off x="612775" y="228600"/>
            <a:ext cx="8153400" cy="990600"/>
          </a:xfrm>
        </p:spPr>
        <p:txBody>
          <a:bodyPr>
            <a:normAutofit fontScale="90000"/>
          </a:bodyPr>
          <a:lstStyle/>
          <a:p>
            <a:pPr>
              <a:defRPr/>
            </a:pPr>
            <a:r>
              <a:rPr lang="en-US" sz="3600" b="1" smtClean="0"/>
              <a:t>Abstract Classes, Assignment, and Casting in a Hierarchy (cont.)</a:t>
            </a:r>
          </a:p>
        </p:txBody>
      </p:sp>
      <p:sp>
        <p:nvSpPr>
          <p:cNvPr id="5" name="Content Placeholder 4"/>
          <p:cNvSpPr>
            <a:spLocks noGrp="1"/>
          </p:cNvSpPr>
          <p:nvPr>
            <p:ph sz="quarter" idx="1"/>
          </p:nvPr>
        </p:nvSpPr>
        <p:spPr>
          <a:xfrm>
            <a:off x="612775" y="1600200"/>
            <a:ext cx="8153400" cy="4495800"/>
          </a:xfrm>
        </p:spPr>
        <p:txBody>
          <a:bodyPr>
            <a:normAutofit fontScale="92500"/>
          </a:bodyPr>
          <a:lstStyle/>
          <a:p>
            <a:pPr>
              <a:defRPr/>
            </a:pPr>
            <a:r>
              <a:rPr lang="en-US" dirty="0" smtClean="0"/>
              <a:t>We use an </a:t>
            </a:r>
            <a:r>
              <a:rPr lang="en-US" dirty="0"/>
              <a:t>abstract class in a class hierarchy when </a:t>
            </a:r>
            <a:r>
              <a:rPr lang="en-US" dirty="0" smtClean="0"/>
              <a:t>we need </a:t>
            </a:r>
            <a:r>
              <a:rPr lang="en-US" dirty="0"/>
              <a:t>a base class for two or more actual classes that share some </a:t>
            </a:r>
            <a:r>
              <a:rPr lang="en-US" dirty="0" smtClean="0"/>
              <a:t>attributes</a:t>
            </a:r>
          </a:p>
          <a:p>
            <a:pPr>
              <a:defRPr/>
            </a:pPr>
            <a:r>
              <a:rPr lang="en-US" dirty="0" smtClean="0"/>
              <a:t>We may want </a:t>
            </a:r>
            <a:r>
              <a:rPr lang="en-US" dirty="0"/>
              <a:t>to declare some of the attributes and define some of the functions that </a:t>
            </a:r>
            <a:r>
              <a:rPr lang="en-US" dirty="0" smtClean="0"/>
              <a:t>are common </a:t>
            </a:r>
            <a:r>
              <a:rPr lang="en-US" dirty="0"/>
              <a:t>to these base </a:t>
            </a:r>
            <a:r>
              <a:rPr lang="en-US" dirty="0" smtClean="0"/>
              <a:t>classes </a:t>
            </a:r>
          </a:p>
          <a:p>
            <a:pPr>
              <a:defRPr/>
            </a:pPr>
            <a:r>
              <a:rPr lang="en-US" dirty="0" smtClean="0"/>
              <a:t>We </a:t>
            </a:r>
            <a:r>
              <a:rPr lang="en-US" dirty="0"/>
              <a:t>may also want to require that the </a:t>
            </a:r>
            <a:r>
              <a:rPr lang="en-US" dirty="0" smtClean="0"/>
              <a:t>actual derived </a:t>
            </a:r>
            <a:r>
              <a:rPr lang="en-US" dirty="0"/>
              <a:t>classes implement certain </a:t>
            </a:r>
            <a:r>
              <a:rPr lang="en-US" dirty="0" smtClean="0"/>
              <a:t>functions </a:t>
            </a:r>
          </a:p>
          <a:p>
            <a:pPr>
              <a:defRPr/>
            </a:pPr>
            <a:r>
              <a:rPr lang="en-US" dirty="0" smtClean="0"/>
              <a:t>We </a:t>
            </a:r>
            <a:r>
              <a:rPr lang="en-US" dirty="0"/>
              <a:t>can accomplish this by </a:t>
            </a:r>
            <a:r>
              <a:rPr lang="en-US" dirty="0" smtClean="0"/>
              <a:t>declaring these </a:t>
            </a:r>
            <a:r>
              <a:rPr lang="en-US" dirty="0"/>
              <a:t>functions abstract, </a:t>
            </a:r>
            <a:r>
              <a:rPr lang="en-US" dirty="0" smtClean="0"/>
              <a:t>which makes </a:t>
            </a:r>
            <a:r>
              <a:rPr lang="en-US" dirty="0"/>
              <a:t>the base class abstract as </a:t>
            </a:r>
            <a:r>
              <a:rPr lang="en-US" dirty="0" smtClean="0"/>
              <a:t>well</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p:cNvSpPr>
            <a:spLocks noGrp="1"/>
          </p:cNvSpPr>
          <p:nvPr>
            <p:ph type="title"/>
          </p:nvPr>
        </p:nvSpPr>
        <p:spPr>
          <a:xfrm>
            <a:off x="612775" y="228600"/>
            <a:ext cx="8153400" cy="990600"/>
          </a:xfrm>
        </p:spPr>
        <p:txBody>
          <a:bodyPr>
            <a:normAutofit fontScale="90000"/>
          </a:bodyPr>
          <a:lstStyle/>
          <a:p>
            <a:pPr>
              <a:defRPr/>
            </a:pPr>
            <a:r>
              <a:rPr lang="en-US" sz="3600" b="1" smtClean="0"/>
              <a:t>Abstract Classes, Assignment, and Casting in a Hierarchy (cont.)</a:t>
            </a:r>
          </a:p>
        </p:txBody>
      </p:sp>
      <p:sp>
        <p:nvSpPr>
          <p:cNvPr id="69634" name="Content Placeholder 4"/>
          <p:cNvSpPr>
            <a:spLocks noGrp="1"/>
          </p:cNvSpPr>
          <p:nvPr>
            <p:ph sz="quarter" idx="1"/>
          </p:nvPr>
        </p:nvSpPr>
        <p:spPr>
          <a:xfrm>
            <a:off x="612775" y="1600200"/>
            <a:ext cx="8153400" cy="4495800"/>
          </a:xfrm>
        </p:spPr>
        <p:txBody>
          <a:bodyPr/>
          <a:lstStyle/>
          <a:p>
            <a:pPr>
              <a:lnSpc>
                <a:spcPct val="80000"/>
              </a:lnSpc>
            </a:pPr>
            <a:r>
              <a:rPr lang="en-US" sz="2500" smtClean="0"/>
              <a:t>As an example, the Food Guide Pyramid provides a recommendation of what to eat each day based on established dietary guidelines</a:t>
            </a:r>
          </a:p>
          <a:p>
            <a:pPr>
              <a:lnSpc>
                <a:spcPct val="80000"/>
              </a:lnSpc>
            </a:pPr>
            <a:r>
              <a:rPr lang="en-US" sz="2500" smtClean="0"/>
              <a:t>There are six categories of foods in the pyramid:</a:t>
            </a:r>
          </a:p>
          <a:p>
            <a:pPr lvl="1">
              <a:lnSpc>
                <a:spcPct val="80000"/>
              </a:lnSpc>
            </a:pPr>
            <a:r>
              <a:rPr lang="en-US" sz="2200" smtClean="0"/>
              <a:t>fats, oils, and sweets </a:t>
            </a:r>
          </a:p>
          <a:p>
            <a:pPr lvl="1">
              <a:lnSpc>
                <a:spcPct val="80000"/>
              </a:lnSpc>
            </a:pPr>
            <a:r>
              <a:rPr lang="en-US" sz="2200" smtClean="0"/>
              <a:t>meats, poultry, fish, and nuts </a:t>
            </a:r>
          </a:p>
          <a:p>
            <a:pPr lvl="1">
              <a:lnSpc>
                <a:spcPct val="80000"/>
              </a:lnSpc>
            </a:pPr>
            <a:r>
              <a:rPr lang="en-US" sz="2200" smtClean="0"/>
              <a:t>milk, yogurt, and cheese </a:t>
            </a:r>
          </a:p>
          <a:p>
            <a:pPr lvl="1">
              <a:lnSpc>
                <a:spcPct val="80000"/>
              </a:lnSpc>
            </a:pPr>
            <a:r>
              <a:rPr lang="en-US" sz="2200" smtClean="0"/>
              <a:t>vegetables</a:t>
            </a:r>
          </a:p>
          <a:p>
            <a:pPr lvl="1">
              <a:lnSpc>
                <a:spcPct val="80000"/>
              </a:lnSpc>
            </a:pPr>
            <a:r>
              <a:rPr lang="en-US" sz="2200" smtClean="0"/>
              <a:t>fruits</a:t>
            </a:r>
          </a:p>
          <a:p>
            <a:pPr lvl="1">
              <a:lnSpc>
                <a:spcPct val="80000"/>
              </a:lnSpc>
            </a:pPr>
            <a:r>
              <a:rPr lang="en-US" sz="2200" smtClean="0"/>
              <a:t>bread, cereal, and pasta </a:t>
            </a:r>
          </a:p>
          <a:p>
            <a:pPr>
              <a:lnSpc>
                <a:spcPct val="80000"/>
              </a:lnSpc>
            </a:pPr>
            <a:r>
              <a:rPr lang="en-US" sz="2500" smtClean="0"/>
              <a:t>If we want to model the Food Guide Pyramid, we might make each of these an actual derived classes of an abstract class called </a:t>
            </a:r>
            <a:r>
              <a:rPr lang="en-US" sz="2000" smtClean="0">
                <a:latin typeface="Courier New" pitchFamily="49" charset="0"/>
                <a:cs typeface="Courier New" pitchFamily="49" charset="0"/>
              </a:rPr>
              <a:t>Food</a:t>
            </a:r>
            <a:r>
              <a:rPr lang="en-US" sz="2500" smtClean="0"/>
              <a:t> as shown in the following listing: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3"/>
          <p:cNvSpPr>
            <a:spLocks noGrp="1"/>
          </p:cNvSpPr>
          <p:nvPr>
            <p:ph type="title"/>
          </p:nvPr>
        </p:nvSpPr>
        <p:spPr>
          <a:xfrm>
            <a:off x="612775" y="228600"/>
            <a:ext cx="8153400" cy="990600"/>
          </a:xfrm>
        </p:spPr>
        <p:txBody>
          <a:bodyPr>
            <a:normAutofit fontScale="90000"/>
          </a:bodyPr>
          <a:lstStyle/>
          <a:p>
            <a:pPr>
              <a:defRPr/>
            </a:pPr>
            <a:r>
              <a:rPr lang="en-US" sz="3600" b="1" smtClean="0"/>
              <a:t>Abstract Classes, Assignment, and Casting in a Hierarchy (cont.)</a:t>
            </a:r>
          </a:p>
        </p:txBody>
      </p:sp>
      <p:sp>
        <p:nvSpPr>
          <p:cNvPr id="5" name="Content Placeholder 4"/>
          <p:cNvSpPr>
            <a:spLocks noGrp="1"/>
          </p:cNvSpPr>
          <p:nvPr>
            <p:ph sz="quarter" idx="1"/>
          </p:nvPr>
        </p:nvSpPr>
        <p:spPr>
          <a:xfrm>
            <a:off x="612775" y="1600200"/>
            <a:ext cx="8153400" cy="4495800"/>
          </a:xfrm>
        </p:spPr>
        <p:txBody>
          <a:bodyPr>
            <a:normAutofit fontScale="47500" lnSpcReduction="20000"/>
          </a:bodyPr>
          <a:lstStyle/>
          <a:p>
            <a:pPr marL="0" indent="0">
              <a:buFont typeface="Wingdings" pitchFamily="2" charset="2"/>
              <a:buNone/>
              <a:defRPr/>
            </a:pPr>
            <a:r>
              <a:rPr lang="en-US" dirty="0" err="1">
                <a:latin typeface="Courier New" pitchFamily="49" charset="0"/>
                <a:cs typeface="Courier New" pitchFamily="49" charset="0"/>
              </a:rPr>
              <a:t>Food.h</a:t>
            </a:r>
            <a:endParaRPr lang="en-US" dirty="0">
              <a:latin typeface="Courier New" pitchFamily="49" charset="0"/>
              <a:cs typeface="Courier New" pitchFamily="49" charset="0"/>
            </a:endParaRPr>
          </a:p>
          <a:p>
            <a:pPr marL="0" indent="0">
              <a:buFont typeface="Wingdings" pitchFamily="2" charset="2"/>
              <a:buNone/>
              <a:defRPr/>
            </a:pPr>
            <a:r>
              <a:rPr lang="en-US" dirty="0">
                <a:latin typeface="Courier New" pitchFamily="49" charset="0"/>
                <a:cs typeface="Courier New" pitchFamily="49" charset="0"/>
              </a:rPr>
              <a:t>#</a:t>
            </a:r>
            <a:r>
              <a:rPr lang="en-US" dirty="0" err="1">
                <a:latin typeface="Courier New" pitchFamily="49" charset="0"/>
                <a:cs typeface="Courier New" pitchFamily="49" charset="0"/>
              </a:rPr>
              <a:t>ifndef</a:t>
            </a:r>
            <a:r>
              <a:rPr lang="en-US" dirty="0">
                <a:latin typeface="Courier New" pitchFamily="49" charset="0"/>
                <a:cs typeface="Courier New" pitchFamily="49" charset="0"/>
              </a:rPr>
              <a:t> FOOD_H_</a:t>
            </a:r>
          </a:p>
          <a:p>
            <a:pPr marL="0" indent="0">
              <a:buFont typeface="Wingdings" pitchFamily="2" charset="2"/>
              <a:buNone/>
              <a:defRPr/>
            </a:pPr>
            <a:r>
              <a:rPr lang="en-US" dirty="0">
                <a:latin typeface="Courier New" pitchFamily="49" charset="0"/>
                <a:cs typeface="Courier New" pitchFamily="49" charset="0"/>
              </a:rPr>
              <a:t>#define FOOD_H_</a:t>
            </a:r>
          </a:p>
          <a:p>
            <a:pPr marL="0" indent="0">
              <a:buFont typeface="Wingdings" pitchFamily="2" charset="2"/>
              <a:buNone/>
              <a:defRPr/>
            </a:pPr>
            <a:r>
              <a:rPr lang="en-US" dirty="0" smtClean="0">
                <a:latin typeface="Courier New" pitchFamily="49" charset="0"/>
                <a:cs typeface="Courier New" pitchFamily="49" charset="0"/>
              </a:rPr>
              <a:t>class </a:t>
            </a:r>
            <a:r>
              <a:rPr lang="en-US" dirty="0">
                <a:latin typeface="Courier New" pitchFamily="49" charset="0"/>
                <a:cs typeface="Courier New" pitchFamily="49" charset="0"/>
              </a:rPr>
              <a:t>Food {</a:t>
            </a:r>
          </a:p>
          <a:p>
            <a:pPr marL="342900" indent="0">
              <a:buFont typeface="Wingdings" pitchFamily="2" charset="2"/>
              <a:buNone/>
              <a:defRPr/>
            </a:pPr>
            <a:r>
              <a:rPr lang="en-US" dirty="0" smtClean="0">
                <a:latin typeface="Courier New" pitchFamily="49" charset="0"/>
                <a:cs typeface="Courier New" pitchFamily="49" charset="0"/>
              </a:rPr>
              <a:t>private</a:t>
            </a:r>
            <a:r>
              <a:rPr lang="en-US" dirty="0">
                <a:latin typeface="Courier New" pitchFamily="49" charset="0"/>
                <a:cs typeface="Courier New" pitchFamily="49" charset="0"/>
              </a:rPr>
              <a:t>:</a:t>
            </a:r>
          </a:p>
          <a:p>
            <a:pPr marL="685800" indent="0">
              <a:buFont typeface="Wingdings" pitchFamily="2" charset="2"/>
              <a:buNone/>
              <a:defRPr/>
            </a:pPr>
            <a:r>
              <a:rPr lang="en-US" dirty="0">
                <a:latin typeface="Courier New" pitchFamily="49" charset="0"/>
                <a:cs typeface="Courier New" pitchFamily="49" charset="0"/>
              </a:rPr>
              <a:t>double calories;</a:t>
            </a:r>
          </a:p>
          <a:p>
            <a:pPr marL="342900" indent="0">
              <a:buFont typeface="Wingdings" pitchFamily="2" charset="2"/>
              <a:buNone/>
              <a:defRPr/>
            </a:pPr>
            <a:r>
              <a:rPr lang="en-US" dirty="0">
                <a:latin typeface="Courier New" pitchFamily="49" charset="0"/>
                <a:cs typeface="Courier New" pitchFamily="49" charset="0"/>
              </a:rPr>
              <a:t>public:</a:t>
            </a:r>
          </a:p>
          <a:p>
            <a:pPr marL="685800" indent="0">
              <a:buFont typeface="Wingdings" pitchFamily="2" charset="2"/>
              <a:buNone/>
              <a:defRPr/>
            </a:pPr>
            <a:r>
              <a:rPr lang="en-US" dirty="0" smtClean="0">
                <a:latin typeface="Courier New" pitchFamily="49" charset="0"/>
                <a:cs typeface="Courier New" pitchFamily="49" charset="0"/>
              </a:rPr>
              <a:t>virtual </a:t>
            </a:r>
            <a:r>
              <a:rPr lang="en-US" dirty="0">
                <a:latin typeface="Courier New" pitchFamily="49" charset="0"/>
                <a:cs typeface="Courier New" pitchFamily="49" charset="0"/>
              </a:rPr>
              <a:t>double </a:t>
            </a:r>
            <a:r>
              <a:rPr lang="en-US" dirty="0" err="1">
                <a:latin typeface="Courier New" pitchFamily="49" charset="0"/>
                <a:cs typeface="Courier New" pitchFamily="49" charset="0"/>
              </a:rPr>
              <a:t>percent_protein</a:t>
            </a:r>
            <a:r>
              <a:rPr lang="en-US" dirty="0">
                <a:latin typeface="Courier New" pitchFamily="49" charset="0"/>
                <a:cs typeface="Courier New" pitchFamily="49" charset="0"/>
              </a:rPr>
              <a:t>() </a:t>
            </a:r>
            <a:r>
              <a:rPr lang="en-US" dirty="0" err="1">
                <a:latin typeface="Courier New" pitchFamily="49" charset="0"/>
                <a:cs typeface="Courier New" pitchFamily="49" charset="0"/>
              </a:rPr>
              <a:t>const</a:t>
            </a:r>
            <a:r>
              <a:rPr lang="en-US" dirty="0">
                <a:latin typeface="Courier New" pitchFamily="49" charset="0"/>
                <a:cs typeface="Courier New" pitchFamily="49" charset="0"/>
              </a:rPr>
              <a:t> = 0;</a:t>
            </a:r>
          </a:p>
          <a:p>
            <a:pPr marL="685800" indent="0">
              <a:buFont typeface="Wingdings" pitchFamily="2" charset="2"/>
              <a:buNone/>
              <a:defRPr/>
            </a:pPr>
            <a:r>
              <a:rPr lang="en-US" dirty="0" smtClean="0">
                <a:latin typeface="Courier New" pitchFamily="49" charset="0"/>
                <a:cs typeface="Courier New" pitchFamily="49" charset="0"/>
              </a:rPr>
              <a:t>virtual </a:t>
            </a:r>
            <a:r>
              <a:rPr lang="en-US" dirty="0">
                <a:latin typeface="Courier New" pitchFamily="49" charset="0"/>
                <a:cs typeface="Courier New" pitchFamily="49" charset="0"/>
              </a:rPr>
              <a:t>double </a:t>
            </a:r>
            <a:r>
              <a:rPr lang="en-US" dirty="0" err="1">
                <a:latin typeface="Courier New" pitchFamily="49" charset="0"/>
                <a:cs typeface="Courier New" pitchFamily="49" charset="0"/>
              </a:rPr>
              <a:t>percent_fat</a:t>
            </a:r>
            <a:r>
              <a:rPr lang="en-US" dirty="0">
                <a:latin typeface="Courier New" pitchFamily="49" charset="0"/>
                <a:cs typeface="Courier New" pitchFamily="49" charset="0"/>
              </a:rPr>
              <a:t>() </a:t>
            </a:r>
            <a:r>
              <a:rPr lang="en-US" dirty="0" err="1">
                <a:latin typeface="Courier New" pitchFamily="49" charset="0"/>
                <a:cs typeface="Courier New" pitchFamily="49" charset="0"/>
              </a:rPr>
              <a:t>const</a:t>
            </a:r>
            <a:r>
              <a:rPr lang="en-US" dirty="0">
                <a:latin typeface="Courier New" pitchFamily="49" charset="0"/>
                <a:cs typeface="Courier New" pitchFamily="49" charset="0"/>
              </a:rPr>
              <a:t> = 0;</a:t>
            </a:r>
          </a:p>
          <a:p>
            <a:pPr marL="685800" indent="0">
              <a:buFont typeface="Wingdings" pitchFamily="2" charset="2"/>
              <a:buNone/>
              <a:defRPr/>
            </a:pPr>
            <a:r>
              <a:rPr lang="en-US" dirty="0" smtClean="0">
                <a:latin typeface="Courier New" pitchFamily="49" charset="0"/>
                <a:cs typeface="Courier New" pitchFamily="49" charset="0"/>
              </a:rPr>
              <a:t>virtual </a:t>
            </a:r>
            <a:r>
              <a:rPr lang="en-US" dirty="0">
                <a:latin typeface="Courier New" pitchFamily="49" charset="0"/>
                <a:cs typeface="Courier New" pitchFamily="49" charset="0"/>
              </a:rPr>
              <a:t>double </a:t>
            </a:r>
            <a:r>
              <a:rPr lang="en-US" dirty="0" err="1">
                <a:latin typeface="Courier New" pitchFamily="49" charset="0"/>
                <a:cs typeface="Courier New" pitchFamily="49" charset="0"/>
              </a:rPr>
              <a:t>percent_carbohydrates</a:t>
            </a:r>
            <a:r>
              <a:rPr lang="en-US" dirty="0">
                <a:latin typeface="Courier New" pitchFamily="49" charset="0"/>
                <a:cs typeface="Courier New" pitchFamily="49" charset="0"/>
              </a:rPr>
              <a:t>() </a:t>
            </a:r>
            <a:r>
              <a:rPr lang="en-US" dirty="0" err="1">
                <a:latin typeface="Courier New" pitchFamily="49" charset="0"/>
                <a:cs typeface="Courier New" pitchFamily="49" charset="0"/>
              </a:rPr>
              <a:t>const</a:t>
            </a:r>
            <a:r>
              <a:rPr lang="en-US" dirty="0">
                <a:latin typeface="Courier New" pitchFamily="49" charset="0"/>
                <a:cs typeface="Courier New" pitchFamily="49" charset="0"/>
              </a:rPr>
              <a:t> = 0;</a:t>
            </a:r>
          </a:p>
          <a:p>
            <a:pPr marL="685800" indent="0">
              <a:buFont typeface="Wingdings" pitchFamily="2" charset="2"/>
              <a:buNone/>
              <a:defRPr/>
            </a:pPr>
            <a:endParaRPr lang="en-US" dirty="0" smtClean="0">
              <a:latin typeface="Courier New" pitchFamily="49" charset="0"/>
              <a:cs typeface="Courier New" pitchFamily="49" charset="0"/>
            </a:endParaRPr>
          </a:p>
          <a:p>
            <a:pPr marL="685800" indent="0">
              <a:buFont typeface="Wingdings" pitchFamily="2" charset="2"/>
              <a:buNone/>
              <a:defRPr/>
            </a:pPr>
            <a:r>
              <a:rPr lang="en-US" dirty="0" smtClean="0">
                <a:latin typeface="Courier New" pitchFamily="49" charset="0"/>
                <a:cs typeface="Courier New" pitchFamily="49" charset="0"/>
              </a:rPr>
              <a:t>double </a:t>
            </a:r>
            <a:r>
              <a:rPr lang="en-US" dirty="0" err="1">
                <a:latin typeface="Courier New" pitchFamily="49" charset="0"/>
                <a:cs typeface="Courier New" pitchFamily="49" charset="0"/>
              </a:rPr>
              <a:t>get_calories</a:t>
            </a:r>
            <a:r>
              <a:rPr lang="en-US" dirty="0">
                <a:latin typeface="Courier New" pitchFamily="49" charset="0"/>
                <a:cs typeface="Courier New" pitchFamily="49" charset="0"/>
              </a:rPr>
              <a:t>() </a:t>
            </a:r>
            <a:r>
              <a:rPr lang="en-US" dirty="0" err="1">
                <a:latin typeface="Courier New" pitchFamily="49" charset="0"/>
                <a:cs typeface="Courier New" pitchFamily="49" charset="0"/>
              </a:rPr>
              <a:t>const</a:t>
            </a:r>
            <a:r>
              <a:rPr lang="en-US" dirty="0">
                <a:latin typeface="Courier New" pitchFamily="49" charset="0"/>
                <a:cs typeface="Courier New" pitchFamily="49" charset="0"/>
              </a:rPr>
              <a:t> { return calories; }</a:t>
            </a:r>
          </a:p>
          <a:p>
            <a:pPr marL="685800" indent="0">
              <a:buFont typeface="Wingdings" pitchFamily="2" charset="2"/>
              <a:buNone/>
              <a:defRPr/>
            </a:pPr>
            <a:r>
              <a:rPr lang="en-US" dirty="0">
                <a:latin typeface="Courier New" pitchFamily="49" charset="0"/>
                <a:cs typeface="Courier New" pitchFamily="49" charset="0"/>
              </a:rPr>
              <a:t>void </a:t>
            </a:r>
            <a:r>
              <a:rPr lang="en-US" dirty="0" err="1">
                <a:latin typeface="Courier New" pitchFamily="49" charset="0"/>
                <a:cs typeface="Courier New" pitchFamily="49" charset="0"/>
              </a:rPr>
              <a:t>set_calories</a:t>
            </a:r>
            <a:r>
              <a:rPr lang="en-US" dirty="0">
                <a:latin typeface="Courier New" pitchFamily="49" charset="0"/>
                <a:cs typeface="Courier New" pitchFamily="49" charset="0"/>
              </a:rPr>
              <a:t>(double </a:t>
            </a:r>
            <a:r>
              <a:rPr lang="en-US" dirty="0" err="1">
                <a:latin typeface="Courier New" pitchFamily="49" charset="0"/>
                <a:cs typeface="Courier New" pitchFamily="49" charset="0"/>
              </a:rPr>
              <a:t>cal</a:t>
            </a:r>
            <a:r>
              <a:rPr lang="en-US" dirty="0">
                <a:latin typeface="Courier New" pitchFamily="49" charset="0"/>
                <a:cs typeface="Courier New" pitchFamily="49" charset="0"/>
              </a:rPr>
              <a:t>) {</a:t>
            </a:r>
          </a:p>
          <a:p>
            <a:pPr marL="1028700" indent="0">
              <a:buFont typeface="Wingdings" pitchFamily="2" charset="2"/>
              <a:buNone/>
              <a:defRPr/>
            </a:pPr>
            <a:r>
              <a:rPr lang="en-US" dirty="0">
                <a:latin typeface="Courier New" pitchFamily="49" charset="0"/>
                <a:cs typeface="Courier New" pitchFamily="49" charset="0"/>
              </a:rPr>
              <a:t>calories = </a:t>
            </a:r>
            <a:r>
              <a:rPr lang="en-US" dirty="0" err="1">
                <a:latin typeface="Courier New" pitchFamily="49" charset="0"/>
                <a:cs typeface="Courier New" pitchFamily="49" charset="0"/>
              </a:rPr>
              <a:t>cal</a:t>
            </a:r>
            <a:r>
              <a:rPr lang="en-US" dirty="0">
                <a:latin typeface="Courier New" pitchFamily="49" charset="0"/>
                <a:cs typeface="Courier New" pitchFamily="49" charset="0"/>
              </a:rPr>
              <a:t>;</a:t>
            </a:r>
          </a:p>
          <a:p>
            <a:pPr marL="685800" indent="0">
              <a:buFont typeface="Wingdings" pitchFamily="2" charset="2"/>
              <a:buNone/>
              <a:defRPr/>
            </a:pPr>
            <a:r>
              <a:rPr lang="en-US" dirty="0">
                <a:latin typeface="Courier New" pitchFamily="49" charset="0"/>
                <a:cs typeface="Courier New" pitchFamily="49" charset="0"/>
              </a:rPr>
              <a:t>}</a:t>
            </a:r>
          </a:p>
          <a:p>
            <a:pPr marL="0" indent="0">
              <a:buFont typeface="Wingdings" pitchFamily="2" charset="2"/>
              <a:buNone/>
              <a:defRPr/>
            </a:pPr>
            <a:r>
              <a:rPr lang="en-US" dirty="0">
                <a:latin typeface="Courier New" pitchFamily="49" charset="0"/>
                <a:cs typeface="Courier New" pitchFamily="49" charset="0"/>
              </a:rPr>
              <a:t>};</a:t>
            </a:r>
          </a:p>
          <a:p>
            <a:pPr marL="0" indent="0">
              <a:buFont typeface="Wingdings" pitchFamily="2" charset="2"/>
              <a:buNone/>
              <a:defRPr/>
            </a:pPr>
            <a:r>
              <a:rPr lang="en-US" dirty="0">
                <a:latin typeface="Courier New" pitchFamily="49" charset="0"/>
                <a:cs typeface="Courier New" pitchFamily="49" charset="0"/>
              </a:rPr>
              <a:t>#</a:t>
            </a:r>
            <a:r>
              <a:rPr lang="en-US" dirty="0" err="1">
                <a:latin typeface="Courier New" pitchFamily="49" charset="0"/>
                <a:cs typeface="Courier New" pitchFamily="49" charset="0"/>
              </a:rPr>
              <a:t>endif</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3"/>
          <p:cNvSpPr>
            <a:spLocks noGrp="1"/>
          </p:cNvSpPr>
          <p:nvPr>
            <p:ph type="title"/>
          </p:nvPr>
        </p:nvSpPr>
        <p:spPr>
          <a:xfrm>
            <a:off x="612775" y="228600"/>
            <a:ext cx="8153400" cy="990600"/>
          </a:xfrm>
        </p:spPr>
        <p:txBody>
          <a:bodyPr>
            <a:normAutofit fontScale="90000"/>
          </a:bodyPr>
          <a:lstStyle/>
          <a:p>
            <a:pPr>
              <a:defRPr/>
            </a:pPr>
            <a:r>
              <a:rPr lang="en-US" sz="3600" b="1" smtClean="0"/>
              <a:t>Abstract Classes, Assignment, and Casting in a Hierarchy (cont.)</a:t>
            </a:r>
          </a:p>
        </p:txBody>
      </p:sp>
      <p:sp>
        <p:nvSpPr>
          <p:cNvPr id="5" name="Content Placeholder 4"/>
          <p:cNvSpPr>
            <a:spLocks noGrp="1"/>
          </p:cNvSpPr>
          <p:nvPr>
            <p:ph sz="quarter" idx="1"/>
          </p:nvPr>
        </p:nvSpPr>
        <p:spPr>
          <a:xfrm>
            <a:off x="612775" y="1600200"/>
            <a:ext cx="8153400" cy="4495800"/>
          </a:xfrm>
        </p:spPr>
        <p:txBody>
          <a:bodyPr>
            <a:normAutofit fontScale="47500" lnSpcReduction="20000"/>
          </a:bodyPr>
          <a:lstStyle/>
          <a:p>
            <a:pPr marL="0" indent="0">
              <a:buFont typeface="Wingdings" pitchFamily="2" charset="2"/>
              <a:buNone/>
              <a:defRPr/>
            </a:pPr>
            <a:r>
              <a:rPr lang="en-US" dirty="0" err="1">
                <a:latin typeface="Courier New" pitchFamily="49" charset="0"/>
                <a:cs typeface="Courier New" pitchFamily="49" charset="0"/>
              </a:rPr>
              <a:t>Food.h</a:t>
            </a:r>
            <a:endParaRPr lang="en-US" dirty="0">
              <a:latin typeface="Courier New" pitchFamily="49" charset="0"/>
              <a:cs typeface="Courier New" pitchFamily="49" charset="0"/>
            </a:endParaRPr>
          </a:p>
          <a:p>
            <a:pPr marL="0" indent="0">
              <a:buFont typeface="Wingdings" pitchFamily="2" charset="2"/>
              <a:buNone/>
              <a:defRPr/>
            </a:pPr>
            <a:r>
              <a:rPr lang="en-US" dirty="0">
                <a:latin typeface="Courier New" pitchFamily="49" charset="0"/>
                <a:cs typeface="Courier New" pitchFamily="49" charset="0"/>
              </a:rPr>
              <a:t>#</a:t>
            </a:r>
            <a:r>
              <a:rPr lang="en-US" dirty="0" err="1">
                <a:latin typeface="Courier New" pitchFamily="49" charset="0"/>
                <a:cs typeface="Courier New" pitchFamily="49" charset="0"/>
              </a:rPr>
              <a:t>ifndef</a:t>
            </a:r>
            <a:r>
              <a:rPr lang="en-US" dirty="0">
                <a:latin typeface="Courier New" pitchFamily="49" charset="0"/>
                <a:cs typeface="Courier New" pitchFamily="49" charset="0"/>
              </a:rPr>
              <a:t> FOOD_H_</a:t>
            </a:r>
          </a:p>
          <a:p>
            <a:pPr marL="0" indent="0">
              <a:buFont typeface="Wingdings" pitchFamily="2" charset="2"/>
              <a:buNone/>
              <a:defRPr/>
            </a:pPr>
            <a:r>
              <a:rPr lang="en-US" dirty="0">
                <a:latin typeface="Courier New" pitchFamily="49" charset="0"/>
                <a:cs typeface="Courier New" pitchFamily="49" charset="0"/>
              </a:rPr>
              <a:t>#define FOOD_H_</a:t>
            </a:r>
          </a:p>
          <a:p>
            <a:pPr marL="0" indent="0">
              <a:buFont typeface="Wingdings" pitchFamily="2" charset="2"/>
              <a:buNone/>
              <a:defRPr/>
            </a:pPr>
            <a:r>
              <a:rPr lang="en-US" dirty="0" smtClean="0">
                <a:latin typeface="Courier New" pitchFamily="49" charset="0"/>
                <a:cs typeface="Courier New" pitchFamily="49" charset="0"/>
              </a:rPr>
              <a:t>class </a:t>
            </a:r>
            <a:r>
              <a:rPr lang="en-US" dirty="0">
                <a:latin typeface="Courier New" pitchFamily="49" charset="0"/>
                <a:cs typeface="Courier New" pitchFamily="49" charset="0"/>
              </a:rPr>
              <a:t>Food {</a:t>
            </a:r>
          </a:p>
          <a:p>
            <a:pPr marL="342900" indent="0">
              <a:buFont typeface="Wingdings" pitchFamily="2" charset="2"/>
              <a:buNone/>
              <a:defRPr/>
            </a:pPr>
            <a:r>
              <a:rPr lang="en-US" dirty="0" smtClean="0">
                <a:latin typeface="Courier New" pitchFamily="49" charset="0"/>
                <a:cs typeface="Courier New" pitchFamily="49" charset="0"/>
              </a:rPr>
              <a:t>private</a:t>
            </a:r>
            <a:r>
              <a:rPr lang="en-US" dirty="0">
                <a:latin typeface="Courier New" pitchFamily="49" charset="0"/>
                <a:cs typeface="Courier New" pitchFamily="49" charset="0"/>
              </a:rPr>
              <a:t>:</a:t>
            </a:r>
          </a:p>
          <a:p>
            <a:pPr marL="685800" indent="0">
              <a:buFont typeface="Wingdings" pitchFamily="2" charset="2"/>
              <a:buNone/>
              <a:defRPr/>
            </a:pPr>
            <a:r>
              <a:rPr lang="en-US" dirty="0">
                <a:latin typeface="Courier New" pitchFamily="49" charset="0"/>
                <a:cs typeface="Courier New" pitchFamily="49" charset="0"/>
              </a:rPr>
              <a:t>double calories;</a:t>
            </a:r>
          </a:p>
          <a:p>
            <a:pPr marL="342900" indent="0">
              <a:buFont typeface="Wingdings" pitchFamily="2" charset="2"/>
              <a:buNone/>
              <a:defRPr/>
            </a:pPr>
            <a:r>
              <a:rPr lang="en-US" dirty="0">
                <a:latin typeface="Courier New" pitchFamily="49" charset="0"/>
                <a:cs typeface="Courier New" pitchFamily="49" charset="0"/>
              </a:rPr>
              <a:t>public:</a:t>
            </a:r>
          </a:p>
          <a:p>
            <a:pPr marL="685800" indent="0">
              <a:buFont typeface="Wingdings" pitchFamily="2" charset="2"/>
              <a:buNone/>
              <a:defRPr/>
            </a:pPr>
            <a:r>
              <a:rPr lang="en-US" dirty="0" smtClean="0">
                <a:latin typeface="Courier New" pitchFamily="49" charset="0"/>
                <a:cs typeface="Courier New" pitchFamily="49" charset="0"/>
              </a:rPr>
              <a:t>virtual </a:t>
            </a:r>
            <a:r>
              <a:rPr lang="en-US" dirty="0">
                <a:latin typeface="Courier New" pitchFamily="49" charset="0"/>
                <a:cs typeface="Courier New" pitchFamily="49" charset="0"/>
              </a:rPr>
              <a:t>double </a:t>
            </a:r>
            <a:r>
              <a:rPr lang="en-US" dirty="0" err="1">
                <a:latin typeface="Courier New" pitchFamily="49" charset="0"/>
                <a:cs typeface="Courier New" pitchFamily="49" charset="0"/>
              </a:rPr>
              <a:t>percent_protein</a:t>
            </a:r>
            <a:r>
              <a:rPr lang="en-US" dirty="0">
                <a:latin typeface="Courier New" pitchFamily="49" charset="0"/>
                <a:cs typeface="Courier New" pitchFamily="49" charset="0"/>
              </a:rPr>
              <a:t>() </a:t>
            </a:r>
            <a:r>
              <a:rPr lang="en-US" dirty="0" err="1">
                <a:latin typeface="Courier New" pitchFamily="49" charset="0"/>
                <a:cs typeface="Courier New" pitchFamily="49" charset="0"/>
              </a:rPr>
              <a:t>const</a:t>
            </a:r>
            <a:r>
              <a:rPr lang="en-US" dirty="0">
                <a:latin typeface="Courier New" pitchFamily="49" charset="0"/>
                <a:cs typeface="Courier New" pitchFamily="49" charset="0"/>
              </a:rPr>
              <a:t> = 0;</a:t>
            </a:r>
          </a:p>
          <a:p>
            <a:pPr marL="685800" indent="0">
              <a:buFont typeface="Wingdings" pitchFamily="2" charset="2"/>
              <a:buNone/>
              <a:defRPr/>
            </a:pPr>
            <a:r>
              <a:rPr lang="en-US" dirty="0" smtClean="0">
                <a:latin typeface="Courier New" pitchFamily="49" charset="0"/>
                <a:cs typeface="Courier New" pitchFamily="49" charset="0"/>
              </a:rPr>
              <a:t>virtual </a:t>
            </a:r>
            <a:r>
              <a:rPr lang="en-US" dirty="0">
                <a:latin typeface="Courier New" pitchFamily="49" charset="0"/>
                <a:cs typeface="Courier New" pitchFamily="49" charset="0"/>
              </a:rPr>
              <a:t>double </a:t>
            </a:r>
            <a:r>
              <a:rPr lang="en-US" dirty="0" err="1">
                <a:latin typeface="Courier New" pitchFamily="49" charset="0"/>
                <a:cs typeface="Courier New" pitchFamily="49" charset="0"/>
              </a:rPr>
              <a:t>percent_fat</a:t>
            </a:r>
            <a:r>
              <a:rPr lang="en-US" dirty="0">
                <a:latin typeface="Courier New" pitchFamily="49" charset="0"/>
                <a:cs typeface="Courier New" pitchFamily="49" charset="0"/>
              </a:rPr>
              <a:t>() </a:t>
            </a:r>
            <a:r>
              <a:rPr lang="en-US" dirty="0" err="1">
                <a:latin typeface="Courier New" pitchFamily="49" charset="0"/>
                <a:cs typeface="Courier New" pitchFamily="49" charset="0"/>
              </a:rPr>
              <a:t>const</a:t>
            </a:r>
            <a:r>
              <a:rPr lang="en-US" dirty="0">
                <a:latin typeface="Courier New" pitchFamily="49" charset="0"/>
                <a:cs typeface="Courier New" pitchFamily="49" charset="0"/>
              </a:rPr>
              <a:t> = 0;</a:t>
            </a:r>
          </a:p>
          <a:p>
            <a:pPr marL="685800" indent="0">
              <a:buFont typeface="Wingdings" pitchFamily="2" charset="2"/>
              <a:buNone/>
              <a:defRPr/>
            </a:pPr>
            <a:r>
              <a:rPr lang="en-US" dirty="0" smtClean="0">
                <a:latin typeface="Courier New" pitchFamily="49" charset="0"/>
                <a:cs typeface="Courier New" pitchFamily="49" charset="0"/>
              </a:rPr>
              <a:t>virtual </a:t>
            </a:r>
            <a:r>
              <a:rPr lang="en-US" dirty="0">
                <a:latin typeface="Courier New" pitchFamily="49" charset="0"/>
                <a:cs typeface="Courier New" pitchFamily="49" charset="0"/>
              </a:rPr>
              <a:t>double </a:t>
            </a:r>
            <a:r>
              <a:rPr lang="en-US" dirty="0" err="1">
                <a:latin typeface="Courier New" pitchFamily="49" charset="0"/>
                <a:cs typeface="Courier New" pitchFamily="49" charset="0"/>
              </a:rPr>
              <a:t>percent_carbohydrates</a:t>
            </a:r>
            <a:r>
              <a:rPr lang="en-US" dirty="0">
                <a:latin typeface="Courier New" pitchFamily="49" charset="0"/>
                <a:cs typeface="Courier New" pitchFamily="49" charset="0"/>
              </a:rPr>
              <a:t>() </a:t>
            </a:r>
            <a:r>
              <a:rPr lang="en-US" dirty="0" err="1">
                <a:latin typeface="Courier New" pitchFamily="49" charset="0"/>
                <a:cs typeface="Courier New" pitchFamily="49" charset="0"/>
              </a:rPr>
              <a:t>const</a:t>
            </a:r>
            <a:r>
              <a:rPr lang="en-US" dirty="0">
                <a:latin typeface="Courier New" pitchFamily="49" charset="0"/>
                <a:cs typeface="Courier New" pitchFamily="49" charset="0"/>
              </a:rPr>
              <a:t> = 0;</a:t>
            </a:r>
          </a:p>
          <a:p>
            <a:pPr marL="685800" indent="0">
              <a:buFont typeface="Wingdings" pitchFamily="2" charset="2"/>
              <a:buNone/>
              <a:defRPr/>
            </a:pPr>
            <a:endParaRPr lang="en-US" dirty="0" smtClean="0">
              <a:latin typeface="Courier New" pitchFamily="49" charset="0"/>
              <a:cs typeface="Courier New" pitchFamily="49" charset="0"/>
            </a:endParaRPr>
          </a:p>
          <a:p>
            <a:pPr marL="685800" indent="0">
              <a:buFont typeface="Wingdings" pitchFamily="2" charset="2"/>
              <a:buNone/>
              <a:defRPr/>
            </a:pPr>
            <a:r>
              <a:rPr lang="en-US" dirty="0" smtClean="0">
                <a:latin typeface="Courier New" pitchFamily="49" charset="0"/>
                <a:cs typeface="Courier New" pitchFamily="49" charset="0"/>
              </a:rPr>
              <a:t>double </a:t>
            </a:r>
            <a:r>
              <a:rPr lang="en-US" dirty="0" err="1">
                <a:latin typeface="Courier New" pitchFamily="49" charset="0"/>
                <a:cs typeface="Courier New" pitchFamily="49" charset="0"/>
              </a:rPr>
              <a:t>get_calories</a:t>
            </a:r>
            <a:r>
              <a:rPr lang="en-US" dirty="0">
                <a:latin typeface="Courier New" pitchFamily="49" charset="0"/>
                <a:cs typeface="Courier New" pitchFamily="49" charset="0"/>
              </a:rPr>
              <a:t>() </a:t>
            </a:r>
            <a:r>
              <a:rPr lang="en-US" dirty="0" err="1">
                <a:latin typeface="Courier New" pitchFamily="49" charset="0"/>
                <a:cs typeface="Courier New" pitchFamily="49" charset="0"/>
              </a:rPr>
              <a:t>const</a:t>
            </a:r>
            <a:r>
              <a:rPr lang="en-US" dirty="0">
                <a:latin typeface="Courier New" pitchFamily="49" charset="0"/>
                <a:cs typeface="Courier New" pitchFamily="49" charset="0"/>
              </a:rPr>
              <a:t> { return calories; }</a:t>
            </a:r>
          </a:p>
          <a:p>
            <a:pPr marL="685800" indent="0">
              <a:buFont typeface="Wingdings" pitchFamily="2" charset="2"/>
              <a:buNone/>
              <a:defRPr/>
            </a:pPr>
            <a:r>
              <a:rPr lang="en-US" dirty="0">
                <a:latin typeface="Courier New" pitchFamily="49" charset="0"/>
                <a:cs typeface="Courier New" pitchFamily="49" charset="0"/>
              </a:rPr>
              <a:t>void </a:t>
            </a:r>
            <a:r>
              <a:rPr lang="en-US" dirty="0" err="1">
                <a:latin typeface="Courier New" pitchFamily="49" charset="0"/>
                <a:cs typeface="Courier New" pitchFamily="49" charset="0"/>
              </a:rPr>
              <a:t>set_calories</a:t>
            </a:r>
            <a:r>
              <a:rPr lang="en-US" dirty="0">
                <a:latin typeface="Courier New" pitchFamily="49" charset="0"/>
                <a:cs typeface="Courier New" pitchFamily="49" charset="0"/>
              </a:rPr>
              <a:t>(double </a:t>
            </a:r>
            <a:r>
              <a:rPr lang="en-US" dirty="0" err="1">
                <a:latin typeface="Courier New" pitchFamily="49" charset="0"/>
                <a:cs typeface="Courier New" pitchFamily="49" charset="0"/>
              </a:rPr>
              <a:t>cal</a:t>
            </a:r>
            <a:r>
              <a:rPr lang="en-US" dirty="0">
                <a:latin typeface="Courier New" pitchFamily="49" charset="0"/>
                <a:cs typeface="Courier New" pitchFamily="49" charset="0"/>
              </a:rPr>
              <a:t>) {</a:t>
            </a:r>
          </a:p>
          <a:p>
            <a:pPr marL="1028700" indent="0">
              <a:buFont typeface="Wingdings" pitchFamily="2" charset="2"/>
              <a:buNone/>
              <a:defRPr/>
            </a:pPr>
            <a:r>
              <a:rPr lang="en-US" dirty="0">
                <a:latin typeface="Courier New" pitchFamily="49" charset="0"/>
                <a:cs typeface="Courier New" pitchFamily="49" charset="0"/>
              </a:rPr>
              <a:t>calories = </a:t>
            </a:r>
            <a:r>
              <a:rPr lang="en-US" dirty="0" err="1">
                <a:latin typeface="Courier New" pitchFamily="49" charset="0"/>
                <a:cs typeface="Courier New" pitchFamily="49" charset="0"/>
              </a:rPr>
              <a:t>cal</a:t>
            </a:r>
            <a:r>
              <a:rPr lang="en-US" dirty="0">
                <a:latin typeface="Courier New" pitchFamily="49" charset="0"/>
                <a:cs typeface="Courier New" pitchFamily="49" charset="0"/>
              </a:rPr>
              <a:t>;</a:t>
            </a:r>
          </a:p>
          <a:p>
            <a:pPr marL="685800" indent="0">
              <a:buFont typeface="Wingdings" pitchFamily="2" charset="2"/>
              <a:buNone/>
              <a:defRPr/>
            </a:pPr>
            <a:r>
              <a:rPr lang="en-US" dirty="0">
                <a:latin typeface="Courier New" pitchFamily="49" charset="0"/>
                <a:cs typeface="Courier New" pitchFamily="49" charset="0"/>
              </a:rPr>
              <a:t>}</a:t>
            </a:r>
          </a:p>
          <a:p>
            <a:pPr marL="0" indent="0">
              <a:buFont typeface="Wingdings" pitchFamily="2" charset="2"/>
              <a:buNone/>
              <a:defRPr/>
            </a:pPr>
            <a:r>
              <a:rPr lang="en-US" dirty="0">
                <a:latin typeface="Courier New" pitchFamily="49" charset="0"/>
                <a:cs typeface="Courier New" pitchFamily="49" charset="0"/>
              </a:rPr>
              <a:t>};</a:t>
            </a:r>
          </a:p>
          <a:p>
            <a:pPr marL="0" indent="0">
              <a:buFont typeface="Wingdings" pitchFamily="2" charset="2"/>
              <a:buNone/>
              <a:defRPr/>
            </a:pPr>
            <a:r>
              <a:rPr lang="en-US" dirty="0">
                <a:latin typeface="Courier New" pitchFamily="49" charset="0"/>
                <a:cs typeface="Courier New" pitchFamily="49" charset="0"/>
              </a:rPr>
              <a:t>#</a:t>
            </a:r>
            <a:r>
              <a:rPr lang="en-US" dirty="0" err="1">
                <a:latin typeface="Courier New" pitchFamily="49" charset="0"/>
                <a:cs typeface="Courier New" pitchFamily="49" charset="0"/>
              </a:rPr>
              <a:t>endif</a:t>
            </a:r>
            <a:endParaRPr lang="en-US" dirty="0">
              <a:latin typeface="Courier New" pitchFamily="49" charset="0"/>
              <a:cs typeface="Courier New" pitchFamily="49" charset="0"/>
            </a:endParaRPr>
          </a:p>
        </p:txBody>
      </p:sp>
      <p:sp>
        <p:nvSpPr>
          <p:cNvPr id="2" name="Line Callout 1 1"/>
          <p:cNvSpPr/>
          <p:nvPr/>
        </p:nvSpPr>
        <p:spPr>
          <a:xfrm>
            <a:off x="4038600" y="1676400"/>
            <a:ext cx="4876800" cy="1447800"/>
          </a:xfrm>
          <a:prstGeom prst="borderCallout1">
            <a:avLst>
              <a:gd name="adj1" fmla="val 48575"/>
              <a:gd name="adj2" fmla="val -2083"/>
              <a:gd name="adj3" fmla="val 120395"/>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These three virtual functions impose the requirement that </a:t>
            </a:r>
            <a:r>
              <a:rPr lang="en-US" dirty="0" smtClean="0"/>
              <a:t>all </a:t>
            </a:r>
            <a:r>
              <a:rPr lang="en-US" dirty="0"/>
              <a:t>derived classes implement these three functions. We would expect a different function definition for each kind of food.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Abstract Classes, Assignment, and Casting in a Hierarchy (cont.)</a:t>
            </a:r>
            <a:endParaRPr lang="en-US" dirty="0"/>
          </a:p>
        </p:txBody>
      </p:sp>
      <p:pic>
        <p:nvPicPr>
          <p:cNvPr id="72706" name="Picture 2"/>
          <p:cNvPicPr>
            <a:picLocks noChangeAspect="1" noChangeArrowheads="1"/>
          </p:cNvPicPr>
          <p:nvPr/>
        </p:nvPicPr>
        <p:blipFill>
          <a:blip r:embed="rId2"/>
          <a:srcRect/>
          <a:stretch>
            <a:fillRect/>
          </a:stretch>
        </p:blipFill>
        <p:spPr bwMode="auto">
          <a:xfrm>
            <a:off x="304800" y="1690688"/>
            <a:ext cx="8686800" cy="353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612775" y="228600"/>
            <a:ext cx="8153400" cy="990600"/>
          </a:xfrm>
        </p:spPr>
        <p:txBody>
          <a:bodyPr/>
          <a:lstStyle/>
          <a:p>
            <a:r>
              <a:rPr lang="en-US" b="1" smtClean="0"/>
              <a:t>Referencing Actual Objects</a:t>
            </a:r>
            <a:endParaRPr lang="en-US" smtClean="0"/>
          </a:p>
        </p:txBody>
      </p:sp>
      <p:sp>
        <p:nvSpPr>
          <p:cNvPr id="73730" name="Content Placeholder 2"/>
          <p:cNvSpPr>
            <a:spLocks noGrp="1"/>
          </p:cNvSpPr>
          <p:nvPr>
            <p:ph sz="quarter" idx="1"/>
          </p:nvPr>
        </p:nvSpPr>
        <p:spPr>
          <a:xfrm>
            <a:off x="612775" y="1600200"/>
            <a:ext cx="8153400" cy="4495800"/>
          </a:xfrm>
        </p:spPr>
        <p:txBody>
          <a:bodyPr/>
          <a:lstStyle/>
          <a:p>
            <a:pPr>
              <a:lnSpc>
                <a:spcPct val="90000"/>
              </a:lnSpc>
            </a:pPr>
            <a:r>
              <a:rPr lang="en-US" sz="2700" smtClean="0"/>
              <a:t>Because class </a:t>
            </a:r>
            <a:r>
              <a:rPr lang="en-US" sz="2000" smtClean="0">
                <a:latin typeface="Courier New" pitchFamily="49" charset="0"/>
                <a:cs typeface="Courier New" pitchFamily="49" charset="0"/>
              </a:rPr>
              <a:t>Food</a:t>
            </a:r>
            <a:r>
              <a:rPr lang="en-US" sz="2700" smtClean="0"/>
              <a:t> is abstract, we can’t create type </a:t>
            </a:r>
            <a:r>
              <a:rPr lang="en-US" sz="2000" smtClean="0">
                <a:latin typeface="Courier New" pitchFamily="49" charset="0"/>
                <a:cs typeface="Courier New" pitchFamily="49" charset="0"/>
              </a:rPr>
              <a:t>Food</a:t>
            </a:r>
            <a:r>
              <a:rPr lang="en-US" sz="2700" smtClean="0"/>
              <a:t> objects </a:t>
            </a:r>
          </a:p>
          <a:p>
            <a:pPr>
              <a:lnSpc>
                <a:spcPct val="90000"/>
              </a:lnSpc>
            </a:pPr>
            <a:r>
              <a:rPr lang="en-US" sz="2700" smtClean="0"/>
              <a:t>The statement</a:t>
            </a:r>
          </a:p>
          <a:p>
            <a:pPr>
              <a:lnSpc>
                <a:spcPct val="90000"/>
              </a:lnSpc>
              <a:buFont typeface="Wingdings" pitchFamily="2" charset="2"/>
              <a:buNone/>
            </a:pPr>
            <a:r>
              <a:rPr lang="en-US" sz="2000" smtClean="0">
                <a:latin typeface="Courier New" pitchFamily="49" charset="0"/>
                <a:cs typeface="Courier New" pitchFamily="49" charset="0"/>
              </a:rPr>
              <a:t>	Food my_snack(); </a:t>
            </a:r>
          </a:p>
          <a:p>
            <a:pPr>
              <a:lnSpc>
                <a:spcPct val="90000"/>
              </a:lnSpc>
              <a:buFont typeface="Wingdings" pitchFamily="2" charset="2"/>
              <a:buNone/>
            </a:pPr>
            <a:r>
              <a:rPr lang="en-US" sz="2700" smtClean="0"/>
              <a:t>	is not valid</a:t>
            </a:r>
          </a:p>
          <a:p>
            <a:pPr>
              <a:lnSpc>
                <a:spcPct val="90000"/>
              </a:lnSpc>
            </a:pPr>
            <a:r>
              <a:rPr lang="en-US" sz="2700" smtClean="0"/>
              <a:t>We can use a type </a:t>
            </a:r>
            <a:r>
              <a:rPr lang="en-US" sz="2000" smtClean="0">
                <a:latin typeface="Courier New" pitchFamily="49" charset="0"/>
                <a:cs typeface="Courier New" pitchFamily="49" charset="0"/>
              </a:rPr>
              <a:t>Food</a:t>
            </a:r>
            <a:r>
              <a:rPr lang="en-US" sz="2700" smtClean="0"/>
              <a:t> pointer variable to point to an actual object that belongs to a class derived from </a:t>
            </a:r>
            <a:r>
              <a:rPr lang="en-US" sz="2000" smtClean="0">
                <a:latin typeface="Courier New" pitchFamily="49" charset="0"/>
                <a:cs typeface="Courier New" pitchFamily="49" charset="0"/>
              </a:rPr>
              <a:t>Food</a:t>
            </a:r>
          </a:p>
          <a:p>
            <a:pPr>
              <a:lnSpc>
                <a:spcPct val="90000"/>
              </a:lnSpc>
            </a:pPr>
            <a:r>
              <a:rPr lang="en-US" sz="2700" smtClean="0"/>
              <a:t>The following statement creates a </a:t>
            </a:r>
            <a:r>
              <a:rPr lang="en-US" sz="2000" smtClean="0">
                <a:latin typeface="Courier New" pitchFamily="49" charset="0"/>
                <a:cs typeface="Courier New" pitchFamily="49" charset="0"/>
              </a:rPr>
              <a:t>Vegetable</a:t>
            </a:r>
            <a:r>
              <a:rPr lang="en-US" sz="2700" smtClean="0"/>
              <a:t> object (derived from </a:t>
            </a:r>
            <a:r>
              <a:rPr lang="en-US" sz="2000" smtClean="0">
                <a:latin typeface="Courier New" pitchFamily="49" charset="0"/>
                <a:cs typeface="Courier New" pitchFamily="49" charset="0"/>
              </a:rPr>
              <a:t>Food</a:t>
            </a:r>
            <a:r>
              <a:rPr lang="en-US" sz="2700" smtClean="0"/>
              <a:t>) that is referenced by variable </a:t>
            </a:r>
            <a:r>
              <a:rPr lang="en-US" sz="2000" smtClean="0">
                <a:latin typeface="Courier New" pitchFamily="49" charset="0"/>
                <a:cs typeface="Courier New" pitchFamily="49" charset="0"/>
              </a:rPr>
              <a:t>my_snack</a:t>
            </a:r>
            <a:r>
              <a:rPr lang="en-US" sz="2700" smtClean="0"/>
              <a:t> (type pointer-to-</a:t>
            </a:r>
            <a:r>
              <a:rPr lang="en-US" sz="2000" smtClean="0">
                <a:latin typeface="Courier New" pitchFamily="49" charset="0"/>
                <a:cs typeface="Courier New" pitchFamily="49" charset="0"/>
              </a:rPr>
              <a:t>Food</a:t>
            </a:r>
            <a:r>
              <a:rPr lang="en-US" sz="2700" smtClean="0"/>
              <a:t>):</a:t>
            </a:r>
          </a:p>
          <a:p>
            <a:pPr>
              <a:lnSpc>
                <a:spcPct val="90000"/>
              </a:lnSpc>
              <a:buFont typeface="Wingdings" pitchFamily="2" charset="2"/>
              <a:buNone/>
            </a:pPr>
            <a:r>
              <a:rPr lang="en-US" sz="1800" smtClean="0">
                <a:latin typeface="Courier New" pitchFamily="49" charset="0"/>
                <a:cs typeface="Courier New" pitchFamily="49" charset="0"/>
              </a:rPr>
              <a:t>	Food* my_snack = new Vegetable("carrot sticks");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b="1" dirty="0"/>
              <a:t>Introduction to Inheritance and Class </a:t>
            </a:r>
            <a:r>
              <a:rPr lang="en-US" b="1" dirty="0" smtClean="0"/>
              <a:t>Hierarchies (cont.)</a:t>
            </a:r>
            <a:endParaRPr lang="en-US" dirty="0"/>
          </a:p>
        </p:txBody>
      </p:sp>
      <p:sp>
        <p:nvSpPr>
          <p:cNvPr id="19458" name="Content Placeholder 4"/>
          <p:cNvSpPr>
            <a:spLocks noGrp="1"/>
          </p:cNvSpPr>
          <p:nvPr>
            <p:ph sz="quarter" idx="1"/>
          </p:nvPr>
        </p:nvSpPr>
        <p:spPr>
          <a:xfrm>
            <a:off x="612775" y="1600200"/>
            <a:ext cx="8153400" cy="4495800"/>
          </a:xfrm>
        </p:spPr>
        <p:txBody>
          <a:bodyPr/>
          <a:lstStyle/>
          <a:p>
            <a:pPr>
              <a:lnSpc>
                <a:spcPct val="80000"/>
              </a:lnSpc>
            </a:pPr>
            <a:r>
              <a:rPr lang="en-US" sz="2500" smtClean="0"/>
              <a:t>Classes can be arranged in a hierarchy, with a top-level base class</a:t>
            </a:r>
          </a:p>
          <a:p>
            <a:pPr>
              <a:lnSpc>
                <a:spcPct val="80000"/>
              </a:lnSpc>
            </a:pPr>
            <a:r>
              <a:rPr lang="en-US" sz="2500" smtClean="0"/>
              <a:t>Objects farther down the hierarchy are more complex and less general than those farther up</a:t>
            </a:r>
          </a:p>
          <a:p>
            <a:pPr>
              <a:lnSpc>
                <a:spcPct val="80000"/>
              </a:lnSpc>
            </a:pPr>
            <a:r>
              <a:rPr lang="en-US" sz="2500" smtClean="0"/>
              <a:t>Inheritance in OOP is analogous to inheritance in humans</a:t>
            </a:r>
          </a:p>
          <a:p>
            <a:pPr lvl="1">
              <a:lnSpc>
                <a:spcPct val="80000"/>
              </a:lnSpc>
            </a:pPr>
            <a:r>
              <a:rPr lang="en-US" sz="2200" smtClean="0"/>
              <a:t>We all inherit genetic traits from our parents </a:t>
            </a:r>
          </a:p>
          <a:p>
            <a:pPr lvl="1">
              <a:lnSpc>
                <a:spcPct val="80000"/>
              </a:lnSpc>
            </a:pPr>
            <a:r>
              <a:rPr lang="en-US" sz="2200" smtClean="0"/>
              <a:t>If we are fortunate, we may even have some ancestors who have left us an inheritance of monetary value </a:t>
            </a:r>
          </a:p>
          <a:p>
            <a:pPr lvl="1">
              <a:lnSpc>
                <a:spcPct val="80000"/>
              </a:lnSpc>
            </a:pPr>
            <a:r>
              <a:rPr lang="en-US" sz="2200" smtClean="0"/>
              <a:t>We benefit from our ancestors’ resources, knowledge, and experiences, but our experiences will not affect how our parents or ancestors developed </a:t>
            </a:r>
          </a:p>
          <a:p>
            <a:pPr>
              <a:lnSpc>
                <a:spcPct val="80000"/>
              </a:lnSpc>
            </a:pPr>
            <a:r>
              <a:rPr lang="en-US" sz="2500" smtClean="0"/>
              <a:t>C++ classes usually have only one parent, but may have multiple parents</a:t>
            </a:r>
          </a:p>
          <a:p>
            <a:pPr>
              <a:lnSpc>
                <a:spcPct val="80000"/>
              </a:lnSpc>
              <a:buFont typeface="Wingdings" pitchFamily="2" charset="2"/>
              <a:buNone/>
            </a:pPr>
            <a:endParaRPr lang="en-US" sz="25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612775" y="228600"/>
            <a:ext cx="8153400" cy="990600"/>
          </a:xfrm>
        </p:spPr>
        <p:txBody>
          <a:bodyPr>
            <a:normAutofit fontScale="90000"/>
          </a:bodyPr>
          <a:lstStyle/>
          <a:p>
            <a:pPr>
              <a:defRPr/>
            </a:pPr>
            <a:r>
              <a:rPr lang="en-US" sz="3600" b="1" smtClean="0"/>
              <a:t>Summary of Features of Actual Classes and Abstract Classes</a:t>
            </a:r>
            <a:endParaRPr lang="en-US" sz="3600" smtClean="0"/>
          </a:p>
        </p:txBody>
      </p:sp>
      <p:pic>
        <p:nvPicPr>
          <p:cNvPr id="74754" name="Picture 2"/>
          <p:cNvPicPr>
            <a:picLocks noChangeAspect="1" noChangeArrowheads="1"/>
          </p:cNvPicPr>
          <p:nvPr/>
        </p:nvPicPr>
        <p:blipFill>
          <a:blip r:embed="rId2"/>
          <a:srcRect/>
          <a:stretch>
            <a:fillRect/>
          </a:stretch>
        </p:blipFill>
        <p:spPr bwMode="auto">
          <a:xfrm>
            <a:off x="1219200" y="1938338"/>
            <a:ext cx="6896100" cy="298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612775" y="228600"/>
            <a:ext cx="8153400" cy="990600"/>
          </a:xfrm>
        </p:spPr>
        <p:txBody>
          <a:bodyPr/>
          <a:lstStyle/>
          <a:p>
            <a:r>
              <a:rPr lang="en-US" b="1" smtClean="0"/>
              <a:t>Assignments in a Class Hierarchy</a:t>
            </a:r>
            <a:endParaRPr lang="en-US" smtClean="0"/>
          </a:p>
        </p:txBody>
      </p:sp>
      <p:sp>
        <p:nvSpPr>
          <p:cNvPr id="3" name="Content Placeholder 2"/>
          <p:cNvSpPr>
            <a:spLocks noGrp="1"/>
          </p:cNvSpPr>
          <p:nvPr>
            <p:ph sz="quarter" idx="1"/>
          </p:nvPr>
        </p:nvSpPr>
        <p:spPr>
          <a:xfrm>
            <a:off x="612775" y="1600200"/>
            <a:ext cx="8153400" cy="4495800"/>
          </a:xfrm>
        </p:spPr>
        <p:txBody>
          <a:bodyPr>
            <a:normAutofit fontScale="92500" lnSpcReduction="10000"/>
          </a:bodyPr>
          <a:lstStyle/>
          <a:p>
            <a:pPr>
              <a:defRPr/>
            </a:pPr>
            <a:r>
              <a:rPr lang="en-US" dirty="0" smtClean="0"/>
              <a:t>C</a:t>
            </a:r>
            <a:r>
              <a:rPr lang="en-US" dirty="0"/>
              <a:t>++ is what is known as a </a:t>
            </a:r>
            <a:r>
              <a:rPr lang="en-US" i="1" dirty="0"/>
              <a:t>strongly typed </a:t>
            </a:r>
            <a:r>
              <a:rPr lang="en-US" i="1" dirty="0" smtClean="0"/>
              <a:t>language</a:t>
            </a:r>
            <a:r>
              <a:rPr lang="en-US" dirty="0" smtClean="0"/>
              <a:t> </a:t>
            </a:r>
          </a:p>
          <a:p>
            <a:pPr>
              <a:defRPr/>
            </a:pPr>
            <a:r>
              <a:rPr lang="en-US" dirty="0" smtClean="0"/>
              <a:t>Each operand has </a:t>
            </a:r>
            <a:r>
              <a:rPr lang="en-US" dirty="0"/>
              <a:t>a type and </a:t>
            </a:r>
            <a:r>
              <a:rPr lang="en-US" dirty="0" smtClean="0"/>
              <a:t>operations </a:t>
            </a:r>
            <a:r>
              <a:rPr lang="en-US" dirty="0"/>
              <a:t>can be performed only on operands of the same </a:t>
            </a:r>
            <a:r>
              <a:rPr lang="en-US" dirty="0" smtClean="0"/>
              <a:t>or compatible types</a:t>
            </a:r>
          </a:p>
          <a:p>
            <a:pPr>
              <a:defRPr/>
            </a:pPr>
            <a:r>
              <a:rPr lang="en-US" dirty="0" smtClean="0"/>
              <a:t>This </a:t>
            </a:r>
            <a:r>
              <a:rPr lang="en-US" dirty="0"/>
              <a:t>includes the assignment operation: </a:t>
            </a:r>
            <a:endParaRPr lang="en-US" dirty="0" smtClean="0"/>
          </a:p>
          <a:p>
            <a:pPr marL="0" indent="0" algn="ctr">
              <a:buFont typeface="Wingdings" pitchFamily="2" charset="2"/>
              <a:buNone/>
              <a:defRPr/>
            </a:pPr>
            <a:r>
              <a:rPr lang="en-US" i="1" dirty="0" smtClean="0"/>
              <a:t>l-value</a:t>
            </a:r>
            <a:r>
              <a:rPr lang="en-US" dirty="0"/>
              <a:t> </a:t>
            </a:r>
            <a:r>
              <a:rPr lang="en-US" dirty="0" smtClean="0"/>
              <a:t>= </a:t>
            </a:r>
            <a:r>
              <a:rPr lang="en-US" i="1" dirty="0" err="1" smtClean="0"/>
              <a:t>r-value</a:t>
            </a:r>
            <a:r>
              <a:rPr lang="en-US" dirty="0" smtClean="0"/>
              <a:t> </a:t>
            </a:r>
          </a:p>
          <a:p>
            <a:pPr>
              <a:defRPr/>
            </a:pPr>
            <a:r>
              <a:rPr lang="en-US" dirty="0" smtClean="0"/>
              <a:t>For </a:t>
            </a:r>
            <a:r>
              <a:rPr lang="en-US" dirty="0"/>
              <a:t>the built-in types the </a:t>
            </a:r>
            <a:r>
              <a:rPr lang="en-US" dirty="0" err="1" smtClean="0"/>
              <a:t>r-value</a:t>
            </a:r>
            <a:r>
              <a:rPr lang="en-US" dirty="0" smtClean="0"/>
              <a:t> (right value) </a:t>
            </a:r>
            <a:r>
              <a:rPr lang="en-US" dirty="0"/>
              <a:t>must be of </a:t>
            </a:r>
            <a:r>
              <a:rPr lang="en-US" dirty="0" smtClean="0"/>
              <a:t>the same </a:t>
            </a:r>
            <a:r>
              <a:rPr lang="en-US" dirty="0"/>
              <a:t>type as the </a:t>
            </a:r>
            <a:r>
              <a:rPr lang="en-US" dirty="0" smtClean="0"/>
              <a:t>l-value (left value) </a:t>
            </a:r>
            <a:r>
              <a:rPr lang="en-US" dirty="0"/>
              <a:t>or there must be a conversion defined to convert the </a:t>
            </a:r>
            <a:r>
              <a:rPr lang="en-US" dirty="0" err="1" smtClean="0"/>
              <a:t>r-value</a:t>
            </a:r>
            <a:r>
              <a:rPr lang="en-US" dirty="0" smtClean="0"/>
              <a:t> into </a:t>
            </a:r>
            <a:r>
              <a:rPr lang="en-US" dirty="0"/>
              <a:t>a value that is the same type as the </a:t>
            </a:r>
            <a:r>
              <a:rPr lang="en-US" dirty="0" smtClean="0"/>
              <a:t>l-value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Assignments in a Class </a:t>
            </a:r>
            <a:r>
              <a:rPr lang="en-US" b="1" dirty="0" smtClean="0"/>
              <a:t>Hierarchy (cont.)</a:t>
            </a:r>
            <a:endParaRPr lang="en-US" dirty="0"/>
          </a:p>
        </p:txBody>
      </p:sp>
      <p:sp>
        <p:nvSpPr>
          <p:cNvPr id="3" name="Content Placeholder 2"/>
          <p:cNvSpPr>
            <a:spLocks noGrp="1"/>
          </p:cNvSpPr>
          <p:nvPr>
            <p:ph sz="quarter" idx="1"/>
          </p:nvPr>
        </p:nvSpPr>
        <p:spPr>
          <a:xfrm>
            <a:off x="612775" y="1600200"/>
            <a:ext cx="8153400" cy="4495800"/>
          </a:xfrm>
        </p:spPr>
        <p:txBody>
          <a:bodyPr/>
          <a:lstStyle/>
          <a:p>
            <a:pPr>
              <a:defRPr/>
            </a:pPr>
            <a:r>
              <a:rPr lang="en-US" dirty="0" smtClean="0"/>
              <a:t>For </a:t>
            </a:r>
            <a:r>
              <a:rPr lang="en-US" dirty="0"/>
              <a:t>class types, the assignment </a:t>
            </a:r>
            <a:r>
              <a:rPr lang="en-US" dirty="0" smtClean="0"/>
              <a:t>operator may </a:t>
            </a:r>
            <a:r>
              <a:rPr lang="en-US" dirty="0"/>
              <a:t>be overridden and </a:t>
            </a:r>
            <a:r>
              <a:rPr lang="en-US" dirty="0" smtClean="0"/>
              <a:t>overloaded (this </a:t>
            </a:r>
            <a:r>
              <a:rPr lang="en-US" dirty="0"/>
              <a:t>is discussed in the following </a:t>
            </a:r>
            <a:r>
              <a:rPr lang="en-US" dirty="0" smtClean="0"/>
              <a:t>section)</a:t>
            </a:r>
            <a:endParaRPr lang="en-US" dirty="0"/>
          </a:p>
          <a:p>
            <a:pPr>
              <a:defRPr/>
            </a:pPr>
            <a:r>
              <a:rPr lang="en-US" dirty="0"/>
              <a:t>There is an exception to this rule for pointer </a:t>
            </a:r>
            <a:r>
              <a:rPr lang="en-US" dirty="0" smtClean="0"/>
              <a:t>types:</a:t>
            </a:r>
          </a:p>
          <a:p>
            <a:pPr lvl="1">
              <a:defRPr/>
            </a:pPr>
            <a:r>
              <a:rPr lang="en-US" dirty="0" smtClean="0"/>
              <a:t>A </a:t>
            </a:r>
            <a:r>
              <a:rPr lang="en-US" dirty="0"/>
              <a:t>pointer variable (l-value) </a:t>
            </a:r>
            <a:r>
              <a:rPr lang="en-US" dirty="0" smtClean="0"/>
              <a:t>that is </a:t>
            </a:r>
            <a:r>
              <a:rPr lang="en-US" dirty="0"/>
              <a:t>of type pointer-to-</a:t>
            </a:r>
            <a:r>
              <a:rPr lang="en-US" i="1" dirty="0"/>
              <a:t>base class </a:t>
            </a:r>
            <a:r>
              <a:rPr lang="en-US" dirty="0"/>
              <a:t>may point to a derived object (</a:t>
            </a:r>
            <a:r>
              <a:rPr lang="en-US" dirty="0" err="1"/>
              <a:t>r-value</a:t>
            </a:r>
            <a:r>
              <a:rPr lang="en-US" dirty="0" smtClean="0"/>
              <a:t>)</a:t>
            </a:r>
          </a:p>
          <a:p>
            <a:pPr>
              <a:defRPr/>
            </a:pPr>
            <a:r>
              <a:rPr lang="en-US" dirty="0" smtClean="0"/>
              <a:t>However</a:t>
            </a:r>
            <a:r>
              <a:rPr lang="en-US" dirty="0"/>
              <a:t>, </a:t>
            </a:r>
            <a:r>
              <a:rPr lang="en-US" dirty="0" smtClean="0"/>
              <a:t>the opposite </a:t>
            </a:r>
            <a:r>
              <a:rPr lang="en-US" dirty="0"/>
              <a:t>is not </a:t>
            </a:r>
            <a:r>
              <a:rPr lang="en-US" dirty="0" smtClean="0"/>
              <a:t>legal</a:t>
            </a:r>
            <a:endParaRPr lang="en-US" dirty="0"/>
          </a:p>
          <a:p>
            <a:pPr marL="914400" indent="0">
              <a:buFont typeface="Wingdings" pitchFamily="2" charset="2"/>
              <a:buNone/>
              <a:defRPr/>
            </a:pPr>
            <a:r>
              <a:rPr lang="en-US" sz="1600" dirty="0">
                <a:latin typeface="Courier New" pitchFamily="49" charset="0"/>
                <a:cs typeface="Courier New" pitchFamily="49" charset="0"/>
              </a:rPr>
              <a:t>Computer* </a:t>
            </a:r>
            <a:r>
              <a:rPr lang="en-US" sz="1600" dirty="0" err="1">
                <a:latin typeface="Courier New" pitchFamily="49" charset="0"/>
                <a:cs typeface="Courier New" pitchFamily="49" charset="0"/>
              </a:rPr>
              <a:t>a_computer</a:t>
            </a:r>
            <a:r>
              <a:rPr lang="en-US" sz="1600" dirty="0">
                <a:latin typeface="Courier New" pitchFamily="49" charset="0"/>
                <a:cs typeface="Courier New" pitchFamily="49" charset="0"/>
              </a:rPr>
              <a:t> = new </a:t>
            </a:r>
            <a:r>
              <a:rPr lang="en-US" sz="1600" dirty="0" err="1">
                <a:latin typeface="Courier New" pitchFamily="49" charset="0"/>
                <a:cs typeface="Courier New" pitchFamily="49" charset="0"/>
              </a:rPr>
              <a:t>Lap_Top</a:t>
            </a:r>
            <a:r>
              <a:rPr lang="en-US" sz="1600" dirty="0">
                <a:latin typeface="Courier New" pitchFamily="49" charset="0"/>
                <a:cs typeface="Courier New" pitchFamily="49" charset="0"/>
              </a:rPr>
              <a:t>( ... ); // Legal</a:t>
            </a:r>
          </a:p>
          <a:p>
            <a:pPr marL="6286500" indent="-5372100">
              <a:buFont typeface="Wingdings" pitchFamily="2" charset="2"/>
              <a:buNone/>
              <a:defRPr/>
            </a:pPr>
            <a:r>
              <a:rPr lang="en-US" sz="1600" dirty="0" err="1">
                <a:latin typeface="Courier New" pitchFamily="49" charset="0"/>
                <a:cs typeface="Courier New" pitchFamily="49" charset="0"/>
              </a:rPr>
              <a:t>Lap_Top</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a_laptop</a:t>
            </a:r>
            <a:r>
              <a:rPr lang="en-US" sz="1600" dirty="0">
                <a:latin typeface="Courier New" pitchFamily="49" charset="0"/>
                <a:cs typeface="Courier New" pitchFamily="49" charset="0"/>
              </a:rPr>
              <a:t> = new Computer( ... ); // Incompatible types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612775" y="228600"/>
            <a:ext cx="8153400" cy="990600"/>
          </a:xfrm>
        </p:spPr>
        <p:txBody>
          <a:bodyPr/>
          <a:lstStyle/>
          <a:p>
            <a:r>
              <a:rPr lang="en-US" b="1" smtClean="0"/>
              <a:t>Casting in a Class Hierarchy</a:t>
            </a:r>
            <a:endParaRPr lang="en-US" smtClean="0"/>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a:lnSpc>
                <a:spcPct val="90000"/>
              </a:lnSpc>
              <a:defRPr/>
            </a:pPr>
            <a:r>
              <a:rPr lang="en-US" sz="2700" dirty="0" smtClean="0"/>
              <a:t>C++ provides a mechanism, </a:t>
            </a:r>
            <a:r>
              <a:rPr lang="en-US" sz="2700" i="1" dirty="0" smtClean="0"/>
              <a:t>dynamic casting</a:t>
            </a:r>
            <a:r>
              <a:rPr lang="en-US" sz="2700" dirty="0" smtClean="0"/>
              <a:t>, that enables us to process the object referenced by </a:t>
            </a:r>
            <a:r>
              <a:rPr lang="en-US" sz="2100" dirty="0" err="1" smtClean="0">
                <a:latin typeface="Courier New" pitchFamily="49" charset="0"/>
                <a:cs typeface="Courier New" pitchFamily="49" charset="0"/>
              </a:rPr>
              <a:t>a_computer</a:t>
            </a:r>
            <a:r>
              <a:rPr lang="en-US" sz="2100" dirty="0" smtClean="0"/>
              <a:t> </a:t>
            </a:r>
            <a:r>
              <a:rPr lang="en-US" sz="2700" dirty="0" smtClean="0"/>
              <a:t>through a pointer variable of its actual type, instead of through a type pointer-to-</a:t>
            </a:r>
            <a:r>
              <a:rPr lang="en-US" sz="2100" dirty="0" smtClean="0">
                <a:latin typeface="Courier New" pitchFamily="49" charset="0"/>
                <a:cs typeface="Courier New" pitchFamily="49" charset="0"/>
              </a:rPr>
              <a:t>Computer</a:t>
            </a:r>
            <a:r>
              <a:rPr lang="en-US" sz="2700" dirty="0" smtClean="0"/>
              <a:t> </a:t>
            </a:r>
          </a:p>
          <a:p>
            <a:pPr>
              <a:lnSpc>
                <a:spcPct val="90000"/>
              </a:lnSpc>
              <a:defRPr/>
            </a:pPr>
            <a:r>
              <a:rPr lang="en-US" sz="2700" dirty="0" smtClean="0"/>
              <a:t>The expression</a:t>
            </a:r>
          </a:p>
          <a:p>
            <a:pPr>
              <a:lnSpc>
                <a:spcPct val="90000"/>
              </a:lnSpc>
              <a:buFont typeface="Wingdings" pitchFamily="2" charset="2"/>
              <a:buNone/>
              <a:defRPr/>
            </a:pPr>
            <a:r>
              <a:rPr lang="en-US" sz="2100" dirty="0" smtClean="0">
                <a:latin typeface="Courier New" pitchFamily="49" charset="0"/>
                <a:cs typeface="Courier New" pitchFamily="49" charset="0"/>
              </a:rPr>
              <a:t>	</a:t>
            </a:r>
            <a:r>
              <a:rPr lang="en-US" sz="2100" dirty="0" err="1" smtClean="0">
                <a:latin typeface="Courier New" pitchFamily="49" charset="0"/>
                <a:cs typeface="Courier New" pitchFamily="49" charset="0"/>
              </a:rPr>
              <a:t>dynamic_cast</a:t>
            </a:r>
            <a:r>
              <a:rPr lang="en-US" sz="2100" dirty="0" smtClean="0">
                <a:latin typeface="Courier New" pitchFamily="49" charset="0"/>
                <a:cs typeface="Courier New" pitchFamily="49" charset="0"/>
              </a:rPr>
              <a:t>&lt;</a:t>
            </a:r>
            <a:r>
              <a:rPr lang="en-US" sz="2100" dirty="0" err="1" smtClean="0">
                <a:latin typeface="Courier New" pitchFamily="49" charset="0"/>
                <a:cs typeface="Courier New" pitchFamily="49" charset="0"/>
              </a:rPr>
              <a:t>Lap_Top</a:t>
            </a:r>
            <a:r>
              <a:rPr lang="en-US" sz="2100" dirty="0" smtClean="0">
                <a:latin typeface="Courier New" pitchFamily="49" charset="0"/>
                <a:cs typeface="Courier New" pitchFamily="49" charset="0"/>
              </a:rPr>
              <a:t>*&gt;(</a:t>
            </a:r>
            <a:r>
              <a:rPr lang="en-US" sz="2100" dirty="0" err="1" smtClean="0">
                <a:latin typeface="Courier New" pitchFamily="49" charset="0"/>
                <a:cs typeface="Courier New" pitchFamily="49" charset="0"/>
              </a:rPr>
              <a:t>a_computer</a:t>
            </a:r>
            <a:r>
              <a:rPr lang="en-US" sz="2100" dirty="0" smtClean="0">
                <a:latin typeface="Courier New" pitchFamily="49" charset="0"/>
                <a:cs typeface="Courier New" pitchFamily="49" charset="0"/>
              </a:rPr>
              <a:t>)</a:t>
            </a:r>
          </a:p>
          <a:p>
            <a:pPr>
              <a:lnSpc>
                <a:spcPct val="90000"/>
              </a:lnSpc>
              <a:buFont typeface="Wingdings" pitchFamily="2" charset="2"/>
              <a:buNone/>
              <a:defRPr/>
            </a:pPr>
            <a:r>
              <a:rPr lang="en-US" sz="2700" dirty="0" smtClean="0"/>
              <a:t>	casts the type of the object pointed to by </a:t>
            </a:r>
            <a:r>
              <a:rPr lang="en-US" sz="2100" dirty="0" err="1" smtClean="0">
                <a:latin typeface="Courier New" pitchFamily="49" charset="0"/>
                <a:cs typeface="Courier New" pitchFamily="49" charset="0"/>
              </a:rPr>
              <a:t>a_computer</a:t>
            </a:r>
            <a:endParaRPr lang="en-US" sz="2700" dirty="0" smtClean="0"/>
          </a:p>
          <a:p>
            <a:pPr>
              <a:lnSpc>
                <a:spcPct val="90000"/>
              </a:lnSpc>
              <a:buFont typeface="Wingdings" pitchFamily="2" charset="2"/>
              <a:buNone/>
              <a:defRPr/>
            </a:pPr>
            <a:r>
              <a:rPr lang="en-US" sz="2700" dirty="0" smtClean="0"/>
              <a:t>	(type </a:t>
            </a:r>
            <a:r>
              <a:rPr lang="en-US" sz="2100" dirty="0" smtClean="0">
                <a:latin typeface="Courier New" pitchFamily="49" charset="0"/>
                <a:cs typeface="Courier New" pitchFamily="49" charset="0"/>
              </a:rPr>
              <a:t>Computer</a:t>
            </a:r>
            <a:r>
              <a:rPr lang="en-US" sz="2700" dirty="0" smtClean="0"/>
              <a:t>) to type </a:t>
            </a:r>
            <a:r>
              <a:rPr lang="en-US" sz="2100" dirty="0" err="1" smtClean="0">
                <a:latin typeface="Courier New" pitchFamily="49" charset="0"/>
                <a:cs typeface="Courier New" pitchFamily="49" charset="0"/>
              </a:rPr>
              <a:t>Lap_Top</a:t>
            </a:r>
            <a:r>
              <a:rPr lang="en-US" sz="2700" dirty="0" smtClean="0"/>
              <a:t> </a:t>
            </a:r>
          </a:p>
          <a:p>
            <a:pPr>
              <a:lnSpc>
                <a:spcPct val="90000"/>
              </a:lnSpc>
              <a:defRPr/>
            </a:pPr>
            <a:r>
              <a:rPr lang="en-US" sz="2700" dirty="0" smtClean="0"/>
              <a:t>The casting operation succeeds only if the object referenced by </a:t>
            </a:r>
            <a:r>
              <a:rPr lang="en-US" sz="2100" dirty="0" err="1" smtClean="0">
                <a:latin typeface="Courier New" pitchFamily="49" charset="0"/>
                <a:cs typeface="Courier New" pitchFamily="49" charset="0"/>
              </a:rPr>
              <a:t>a_computer</a:t>
            </a:r>
            <a:r>
              <a:rPr lang="en-US" sz="2700" dirty="0" smtClean="0"/>
              <a:t> is, in fact, type </a:t>
            </a:r>
            <a:r>
              <a:rPr lang="en-US" sz="2100" dirty="0" err="1" smtClean="0">
                <a:latin typeface="Courier New" pitchFamily="49" charset="0"/>
                <a:cs typeface="Courier New" pitchFamily="49" charset="0"/>
              </a:rPr>
              <a:t>Lap_Top</a:t>
            </a:r>
            <a:r>
              <a:rPr lang="en-US" sz="2700" dirty="0" smtClean="0"/>
              <a:t>; if not, the result is the null pointer</a:t>
            </a:r>
          </a:p>
          <a:p>
            <a:pPr>
              <a:lnSpc>
                <a:spcPct val="90000"/>
              </a:lnSpc>
              <a:defRPr/>
            </a:pPr>
            <a:endParaRPr lang="en-US" sz="27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Casting in a Class </a:t>
            </a:r>
            <a:r>
              <a:rPr lang="en-US" b="1" dirty="0" smtClean="0"/>
              <a:t>Hierarchy (cont.)</a:t>
            </a:r>
            <a:endParaRPr lang="en-US" dirty="0"/>
          </a:p>
        </p:txBody>
      </p:sp>
      <p:sp>
        <p:nvSpPr>
          <p:cNvPr id="78850" name="Content Placeholder 2"/>
          <p:cNvSpPr>
            <a:spLocks noGrp="1"/>
          </p:cNvSpPr>
          <p:nvPr>
            <p:ph sz="quarter" idx="1"/>
          </p:nvPr>
        </p:nvSpPr>
        <p:spPr>
          <a:xfrm>
            <a:off x="612775" y="1600200"/>
            <a:ext cx="8153400" cy="4495800"/>
          </a:xfrm>
        </p:spPr>
        <p:txBody>
          <a:bodyPr/>
          <a:lstStyle/>
          <a:p>
            <a:pPr>
              <a:lnSpc>
                <a:spcPct val="80000"/>
              </a:lnSpc>
            </a:pPr>
            <a:r>
              <a:rPr lang="en-US" sz="2200" smtClean="0"/>
              <a:t>Casting gives us a type </a:t>
            </a:r>
            <a:r>
              <a:rPr lang="en-US" sz="1800" smtClean="0">
                <a:latin typeface="Courier New" pitchFamily="49" charset="0"/>
                <a:cs typeface="Courier New" pitchFamily="49" charset="0"/>
              </a:rPr>
              <a:t>Lap_Top</a:t>
            </a:r>
            <a:r>
              <a:rPr lang="en-US" sz="2200" smtClean="0"/>
              <a:t> pointer to the object that can be processed just like any other type </a:t>
            </a:r>
            <a:r>
              <a:rPr lang="en-US" sz="1800" smtClean="0">
                <a:latin typeface="Courier New" pitchFamily="49" charset="0"/>
                <a:cs typeface="Courier New" pitchFamily="49" charset="0"/>
              </a:rPr>
              <a:t>Lap_Top</a:t>
            </a:r>
            <a:r>
              <a:rPr lang="en-US" sz="2200" smtClean="0"/>
              <a:t> pointer</a:t>
            </a:r>
          </a:p>
          <a:p>
            <a:pPr>
              <a:lnSpc>
                <a:spcPct val="80000"/>
              </a:lnSpc>
            </a:pPr>
            <a:r>
              <a:rPr lang="en-US" sz="2200" smtClean="0"/>
              <a:t>The expression</a:t>
            </a:r>
          </a:p>
          <a:p>
            <a:pPr>
              <a:lnSpc>
                <a:spcPct val="80000"/>
              </a:lnSpc>
              <a:buFont typeface="Wingdings" pitchFamily="2" charset="2"/>
              <a:buNone/>
            </a:pPr>
            <a:r>
              <a:rPr lang="en-US" sz="1600" smtClean="0">
                <a:latin typeface="Courier New" pitchFamily="49" charset="0"/>
                <a:cs typeface="Courier New" pitchFamily="49" charset="0"/>
              </a:rPr>
              <a:t>	dynamic_cast&lt;Lap_Top*&gt;(a_computer)-&gt;get_weight()</a:t>
            </a:r>
          </a:p>
          <a:p>
            <a:pPr>
              <a:lnSpc>
                <a:spcPct val="80000"/>
              </a:lnSpc>
              <a:buFont typeface="Wingdings" pitchFamily="2" charset="2"/>
              <a:buNone/>
            </a:pPr>
            <a:r>
              <a:rPr lang="en-US" sz="2200" smtClean="0"/>
              <a:t>	will compile because now </a:t>
            </a:r>
            <a:r>
              <a:rPr lang="en-US" sz="1800" smtClean="0">
                <a:latin typeface="Courier New" pitchFamily="49" charset="0"/>
                <a:cs typeface="Courier New" pitchFamily="49" charset="0"/>
              </a:rPr>
              <a:t>get_weight</a:t>
            </a:r>
            <a:r>
              <a:rPr lang="en-US" sz="2200" smtClean="0"/>
              <a:t> is applied to a type </a:t>
            </a:r>
            <a:r>
              <a:rPr lang="en-US" sz="1800" smtClean="0">
                <a:latin typeface="Courier New" pitchFamily="49" charset="0"/>
                <a:cs typeface="Courier New" pitchFamily="49" charset="0"/>
              </a:rPr>
              <a:t>Lap_Top</a:t>
            </a:r>
            <a:endParaRPr lang="en-US" sz="2200" smtClean="0"/>
          </a:p>
          <a:p>
            <a:pPr>
              <a:lnSpc>
                <a:spcPct val="80000"/>
              </a:lnSpc>
              <a:buFont typeface="Wingdings" pitchFamily="2" charset="2"/>
              <a:buNone/>
            </a:pPr>
            <a:r>
              <a:rPr lang="en-US" sz="2200" smtClean="0"/>
              <a:t>	reference</a:t>
            </a:r>
          </a:p>
          <a:p>
            <a:pPr>
              <a:lnSpc>
                <a:spcPct val="80000"/>
              </a:lnSpc>
            </a:pPr>
            <a:r>
              <a:rPr lang="en-US" sz="2200" smtClean="0"/>
              <a:t>Similarly, the assignment statement</a:t>
            </a:r>
          </a:p>
          <a:p>
            <a:pPr>
              <a:lnSpc>
                <a:spcPct val="80000"/>
              </a:lnSpc>
              <a:buFont typeface="Wingdings" pitchFamily="2" charset="2"/>
              <a:buNone/>
            </a:pPr>
            <a:r>
              <a:rPr lang="en-US" sz="1600" smtClean="0">
                <a:latin typeface="Courier New" pitchFamily="49" charset="0"/>
                <a:cs typeface="Courier New" pitchFamily="49" charset="0"/>
              </a:rPr>
              <a:t>	Lap_Top* a_laptop = dynamic_cast&lt;Lap_Top*&gt;(a_computer);</a:t>
            </a:r>
          </a:p>
          <a:p>
            <a:pPr>
              <a:lnSpc>
                <a:spcPct val="80000"/>
              </a:lnSpc>
              <a:buFont typeface="Wingdings" pitchFamily="2" charset="2"/>
              <a:buNone/>
            </a:pPr>
            <a:r>
              <a:rPr lang="en-US" sz="2200" smtClean="0"/>
              <a:t>	is valid because a type </a:t>
            </a:r>
            <a:r>
              <a:rPr lang="en-US" sz="1800" smtClean="0">
                <a:latin typeface="Courier New" pitchFamily="49" charset="0"/>
                <a:cs typeface="Courier New" pitchFamily="49" charset="0"/>
              </a:rPr>
              <a:t>Lap_Top</a:t>
            </a:r>
            <a:r>
              <a:rPr lang="en-US" sz="2200" smtClean="0"/>
              <a:t> pointer is being assigned to </a:t>
            </a:r>
            <a:r>
              <a:rPr lang="en-US" sz="1800" smtClean="0">
                <a:latin typeface="Courier New" pitchFamily="49" charset="0"/>
                <a:cs typeface="Courier New" pitchFamily="49" charset="0"/>
              </a:rPr>
              <a:t>a_laptop</a:t>
            </a:r>
            <a:r>
              <a:rPr lang="en-US" sz="2200" smtClean="0"/>
              <a:t> (type </a:t>
            </a:r>
            <a:r>
              <a:rPr lang="en-US" sz="1800" smtClean="0">
                <a:latin typeface="Courier New" pitchFamily="49" charset="0"/>
                <a:cs typeface="Courier New" pitchFamily="49" charset="0"/>
              </a:rPr>
              <a:t>Lap_Top*</a:t>
            </a:r>
            <a:r>
              <a:rPr lang="en-US" sz="2200" smtClean="0"/>
              <a:t>)</a:t>
            </a:r>
          </a:p>
          <a:p>
            <a:pPr>
              <a:lnSpc>
                <a:spcPct val="80000"/>
              </a:lnSpc>
            </a:pPr>
            <a:r>
              <a:rPr lang="en-US" sz="2200" smtClean="0"/>
              <a:t>Keep in mind that the casting operation does not change the object pointed to by </a:t>
            </a:r>
            <a:r>
              <a:rPr lang="en-US" sz="1800" smtClean="0">
                <a:latin typeface="Courier New" pitchFamily="49" charset="0"/>
                <a:cs typeface="Courier New" pitchFamily="49" charset="0"/>
              </a:rPr>
              <a:t>a_computer</a:t>
            </a:r>
            <a:r>
              <a:rPr lang="en-US" sz="2200" smtClean="0"/>
              <a:t>; instead, it creates a type </a:t>
            </a:r>
            <a:r>
              <a:rPr lang="en-US" sz="1800" smtClean="0">
                <a:latin typeface="Courier New" pitchFamily="49" charset="0"/>
                <a:cs typeface="Courier New" pitchFamily="49" charset="0"/>
              </a:rPr>
              <a:t>Lap_Top</a:t>
            </a:r>
            <a:r>
              <a:rPr lang="en-US" sz="2200" smtClean="0"/>
              <a:t> pointer to it (This is called an </a:t>
            </a:r>
            <a:r>
              <a:rPr lang="en-US" sz="2200" i="1" smtClean="0"/>
              <a:t>anonymous </a:t>
            </a:r>
            <a:r>
              <a:rPr lang="en-US" sz="2200" smtClean="0"/>
              <a:t>or </a:t>
            </a:r>
            <a:r>
              <a:rPr lang="en-US" sz="2200" i="1" smtClean="0"/>
              <a:t>unnamed pointer</a:t>
            </a:r>
            <a:r>
              <a:rPr lang="en-US" sz="2200" smtClean="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Casting in a Class </a:t>
            </a:r>
            <a:r>
              <a:rPr lang="en-US" b="1" dirty="0" smtClean="0"/>
              <a:t>Hierarchy (cont.)</a:t>
            </a:r>
            <a:endParaRPr lang="en-US" dirty="0"/>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a:defRPr/>
            </a:pPr>
            <a:r>
              <a:rPr lang="en-US" dirty="0" smtClean="0"/>
              <a:t>Using </a:t>
            </a:r>
            <a:r>
              <a:rPr lang="en-US" dirty="0"/>
              <a:t>the type </a:t>
            </a:r>
            <a:r>
              <a:rPr lang="en-US" sz="2200" dirty="0" err="1">
                <a:latin typeface="Courier New" pitchFamily="49" charset="0"/>
                <a:cs typeface="Courier New" pitchFamily="49" charset="0"/>
              </a:rPr>
              <a:t>Lap_Top</a:t>
            </a:r>
            <a:r>
              <a:rPr lang="en-US" dirty="0"/>
              <a:t> pointer, we can invoke any </a:t>
            </a:r>
            <a:r>
              <a:rPr lang="en-US" dirty="0" smtClean="0"/>
              <a:t>member function </a:t>
            </a:r>
            <a:r>
              <a:rPr lang="en-US" dirty="0"/>
              <a:t>of class </a:t>
            </a:r>
            <a:r>
              <a:rPr lang="en-US" sz="2200" dirty="0" err="1">
                <a:latin typeface="Courier New" pitchFamily="49" charset="0"/>
                <a:cs typeface="Courier New" pitchFamily="49" charset="0"/>
              </a:rPr>
              <a:t>Lap_Top</a:t>
            </a:r>
            <a:r>
              <a:rPr lang="en-US" dirty="0"/>
              <a:t> and process the object just like any other type </a:t>
            </a:r>
            <a:r>
              <a:rPr lang="en-US" sz="2200" dirty="0" err="1">
                <a:latin typeface="Courier New" pitchFamily="49" charset="0"/>
                <a:cs typeface="Courier New" pitchFamily="49" charset="0"/>
              </a:rPr>
              <a:t>Lap_Top</a:t>
            </a:r>
            <a:r>
              <a:rPr lang="en-US" dirty="0"/>
              <a:t> </a:t>
            </a:r>
            <a:r>
              <a:rPr lang="en-US" dirty="0" smtClean="0"/>
              <a:t>object</a:t>
            </a:r>
            <a:endParaRPr lang="en-US" dirty="0"/>
          </a:p>
          <a:p>
            <a:pPr>
              <a:defRPr/>
            </a:pPr>
            <a:r>
              <a:rPr lang="en-US" dirty="0"/>
              <a:t>The cast</a:t>
            </a:r>
          </a:p>
          <a:p>
            <a:pPr marL="914400" indent="0">
              <a:buFont typeface="Wingdings" pitchFamily="2" charset="2"/>
              <a:buNone/>
              <a:defRPr/>
            </a:pPr>
            <a:r>
              <a:rPr lang="en-US" sz="2200" dirty="0" err="1">
                <a:latin typeface="Courier New" pitchFamily="49" charset="0"/>
                <a:cs typeface="Courier New" pitchFamily="49" charset="0"/>
              </a:rPr>
              <a:t>dynamic_cast</a:t>
            </a:r>
            <a:r>
              <a:rPr lang="en-US" sz="2200" dirty="0">
                <a:latin typeface="Courier New" pitchFamily="49" charset="0"/>
                <a:cs typeface="Courier New" pitchFamily="49" charset="0"/>
              </a:rPr>
              <a:t>&lt;</a:t>
            </a:r>
            <a:r>
              <a:rPr lang="en-US" sz="2200" dirty="0" err="1">
                <a:latin typeface="Courier New" pitchFamily="49" charset="0"/>
                <a:cs typeface="Courier New" pitchFamily="49" charset="0"/>
              </a:rPr>
              <a:t>Lap_Top</a:t>
            </a:r>
            <a:r>
              <a:rPr lang="en-US" sz="2200" dirty="0">
                <a:latin typeface="Courier New" pitchFamily="49" charset="0"/>
                <a:cs typeface="Courier New" pitchFamily="49" charset="0"/>
              </a:rPr>
              <a:t>*&gt;(</a:t>
            </a:r>
            <a:r>
              <a:rPr lang="en-US" sz="2200" dirty="0" err="1">
                <a:latin typeface="Courier New" pitchFamily="49" charset="0"/>
                <a:cs typeface="Courier New" pitchFamily="49" charset="0"/>
              </a:rPr>
              <a:t>a_computer</a:t>
            </a:r>
            <a:r>
              <a:rPr lang="en-US" sz="2200" dirty="0">
                <a:latin typeface="Courier New" pitchFamily="49" charset="0"/>
                <a:cs typeface="Courier New" pitchFamily="49" charset="0"/>
              </a:rPr>
              <a:t>)</a:t>
            </a:r>
          </a:p>
          <a:p>
            <a:pPr marL="292100" indent="0">
              <a:buFont typeface="Wingdings" pitchFamily="2" charset="2"/>
              <a:buNone/>
              <a:defRPr/>
            </a:pPr>
            <a:r>
              <a:rPr lang="en-US" dirty="0"/>
              <a:t>is called a </a:t>
            </a:r>
            <a:r>
              <a:rPr lang="en-US" i="1" dirty="0"/>
              <a:t>downcast </a:t>
            </a:r>
            <a:r>
              <a:rPr lang="en-US" dirty="0"/>
              <a:t>because we are casting from a higher type in the </a:t>
            </a:r>
            <a:r>
              <a:rPr lang="en-US" dirty="0" smtClean="0"/>
              <a:t>inheritance hierarchy </a:t>
            </a:r>
            <a:r>
              <a:rPr lang="en-US" dirty="0"/>
              <a:t>(</a:t>
            </a:r>
            <a:r>
              <a:rPr lang="en-US" sz="2000" dirty="0">
                <a:latin typeface="Courier New" pitchFamily="49" charset="0"/>
                <a:cs typeface="Courier New" pitchFamily="49" charset="0"/>
              </a:rPr>
              <a:t>Computer</a:t>
            </a:r>
            <a:r>
              <a:rPr lang="en-US" dirty="0"/>
              <a:t>) to a lower type (</a:t>
            </a:r>
            <a:r>
              <a:rPr lang="en-US" sz="2000" dirty="0" err="1">
                <a:latin typeface="Courier New" pitchFamily="49" charset="0"/>
                <a:cs typeface="Courier New" pitchFamily="49" charset="0"/>
              </a:rPr>
              <a:t>Lap_Top</a:t>
            </a:r>
            <a:r>
              <a:rPr lang="en-US" dirty="0" smtClean="0"/>
              <a:t>) </a:t>
            </a:r>
          </a:p>
          <a:p>
            <a:pPr>
              <a:defRPr/>
            </a:pPr>
            <a:r>
              <a:rPr lang="en-US" dirty="0"/>
              <a:t>Microsoft compilers require you </a:t>
            </a:r>
            <a:r>
              <a:rPr lang="en-US" dirty="0" smtClean="0"/>
              <a:t>to set </a:t>
            </a:r>
            <a:r>
              <a:rPr lang="en-US" dirty="0"/>
              <a:t>a compiler switch to use </a:t>
            </a:r>
            <a:r>
              <a:rPr lang="en-US" sz="2000" dirty="0" err="1">
                <a:latin typeface="Courier New" pitchFamily="49" charset="0"/>
                <a:cs typeface="Courier New" pitchFamily="49" charset="0"/>
              </a:rPr>
              <a:t>dynamic_cast</a:t>
            </a:r>
            <a:endParaRPr lang="en-US" sz="20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Casting in a Class Hierarchy (cont.)</a:t>
            </a:r>
            <a:endParaRPr lang="en-US" dirty="0"/>
          </a:p>
        </p:txBody>
      </p:sp>
      <p:pic>
        <p:nvPicPr>
          <p:cNvPr id="80898" name="Picture 2"/>
          <p:cNvPicPr>
            <a:picLocks noChangeAspect="1" noChangeArrowheads="1"/>
          </p:cNvPicPr>
          <p:nvPr/>
        </p:nvPicPr>
        <p:blipFill>
          <a:blip r:embed="rId2"/>
          <a:srcRect/>
          <a:stretch>
            <a:fillRect/>
          </a:stretch>
        </p:blipFill>
        <p:spPr bwMode="auto">
          <a:xfrm>
            <a:off x="304800" y="1943100"/>
            <a:ext cx="869632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612775" y="228600"/>
            <a:ext cx="8153400" cy="990600"/>
          </a:xfrm>
        </p:spPr>
        <p:txBody>
          <a:bodyPr>
            <a:normAutofit fontScale="90000"/>
          </a:bodyPr>
          <a:lstStyle/>
          <a:p>
            <a:pPr>
              <a:defRPr/>
            </a:pPr>
            <a:r>
              <a:rPr lang="en-US" sz="3600" b="1" smtClean="0"/>
              <a:t>CASE STUDY: Displaying Addresses for Different Countries</a:t>
            </a:r>
            <a:endParaRPr lang="en-US" sz="3600" smtClean="0"/>
          </a:p>
        </p:txBody>
      </p:sp>
      <p:sp>
        <p:nvSpPr>
          <p:cNvPr id="81922" name="Content Placeholder 2"/>
          <p:cNvSpPr>
            <a:spLocks noGrp="1"/>
          </p:cNvSpPr>
          <p:nvPr>
            <p:ph sz="quarter" idx="1"/>
          </p:nvPr>
        </p:nvSpPr>
        <p:spPr>
          <a:xfrm>
            <a:off x="612775" y="1600200"/>
            <a:ext cx="8153400" cy="4495800"/>
          </a:xfrm>
        </p:spPr>
        <p:txBody>
          <a:bodyPr/>
          <a:lstStyle/>
          <a:p>
            <a:pPr>
              <a:lnSpc>
                <a:spcPct val="80000"/>
              </a:lnSpc>
            </a:pPr>
            <a:r>
              <a:rPr lang="en-US" sz="2000" b="1" smtClean="0">
                <a:solidFill>
                  <a:schemeClr val="accent1"/>
                </a:solidFill>
              </a:rPr>
              <a:t>PROBLEM</a:t>
            </a:r>
            <a:r>
              <a:rPr lang="en-US" sz="2000" smtClean="0"/>
              <a:t>:</a:t>
            </a:r>
          </a:p>
          <a:p>
            <a:pPr marL="742950" lvl="1" indent="-285750">
              <a:lnSpc>
                <a:spcPct val="80000"/>
              </a:lnSpc>
            </a:pPr>
            <a:r>
              <a:rPr lang="en-US" sz="1900" smtClean="0"/>
              <a:t>Different countries use different conventions when addressing mail</a:t>
            </a:r>
          </a:p>
          <a:p>
            <a:pPr marL="742950" lvl="1" indent="-285750">
              <a:lnSpc>
                <a:spcPct val="80000"/>
              </a:lnSpc>
            </a:pPr>
            <a:r>
              <a:rPr lang="en-US" sz="1900" smtClean="0"/>
              <a:t>We want to write a program that will display the address in the correct format depending on the destination</a:t>
            </a:r>
          </a:p>
          <a:p>
            <a:pPr marL="742950" lvl="1" indent="-285750">
              <a:lnSpc>
                <a:spcPct val="80000"/>
              </a:lnSpc>
            </a:pPr>
            <a:r>
              <a:rPr lang="en-US" sz="1900" smtClean="0"/>
              <a:t>Specifically, we want to distinguish between addresses in Germany and in the United States and Canada</a:t>
            </a:r>
          </a:p>
          <a:p>
            <a:pPr marL="742950" lvl="1" indent="-285750">
              <a:lnSpc>
                <a:spcPct val="80000"/>
              </a:lnSpc>
            </a:pPr>
            <a:r>
              <a:rPr lang="en-US" sz="1900" smtClean="0"/>
              <a:t>In Germany the building number follows the street name (line 1 below), and the postal code (equivalent to the U.S. ZIP code) is placed before the municipality name (line 2 below)</a:t>
            </a:r>
          </a:p>
          <a:p>
            <a:pPr marL="1143000" lvl="2">
              <a:lnSpc>
                <a:spcPct val="80000"/>
              </a:lnSpc>
            </a:pPr>
            <a:r>
              <a:rPr lang="en-US" sz="1700" smtClean="0"/>
              <a:t>This is the opposite of the convention used in the United States and Canada. For example, a typical German address would read</a:t>
            </a:r>
          </a:p>
          <a:p>
            <a:pPr marL="1143000" lvl="2">
              <a:lnSpc>
                <a:spcPct val="80000"/>
              </a:lnSpc>
              <a:buFont typeface="Wingdings" pitchFamily="2" charset="2"/>
              <a:buNone/>
            </a:pPr>
            <a:r>
              <a:rPr lang="en-US" sz="1200" smtClean="0">
                <a:latin typeface="Courier New" pitchFamily="49" charset="0"/>
                <a:cs typeface="Courier New" pitchFamily="49" charset="0"/>
              </a:rPr>
              <a:t>	Bahnhofstr 345</a:t>
            </a:r>
          </a:p>
          <a:p>
            <a:pPr marL="1143000" lvl="2">
              <a:lnSpc>
                <a:spcPct val="80000"/>
              </a:lnSpc>
              <a:buFont typeface="Wingdings" pitchFamily="2" charset="2"/>
              <a:buNone/>
            </a:pPr>
            <a:r>
              <a:rPr lang="en-US" sz="1200" smtClean="0">
                <a:latin typeface="Courier New" pitchFamily="49" charset="0"/>
                <a:cs typeface="Courier New" pitchFamily="49" charset="0"/>
              </a:rPr>
              <a:t>	D-99999 Jedenstadt</a:t>
            </a:r>
          </a:p>
          <a:p>
            <a:pPr marL="742950" lvl="1" indent="-285750">
              <a:lnSpc>
                <a:spcPct val="80000"/>
              </a:lnSpc>
            </a:pPr>
            <a:r>
              <a:rPr lang="en-US" sz="1900" smtClean="0"/>
              <a:t>while a typical U.S. and Canadian address would read</a:t>
            </a:r>
          </a:p>
          <a:p>
            <a:pPr marL="1143000" lvl="2">
              <a:lnSpc>
                <a:spcPct val="80000"/>
              </a:lnSpc>
              <a:buFont typeface="Wingdings" pitchFamily="2" charset="2"/>
              <a:buNone/>
            </a:pPr>
            <a:r>
              <a:rPr lang="en-US" sz="1200" smtClean="0">
                <a:latin typeface="Courier New" pitchFamily="49" charset="0"/>
                <a:cs typeface="Courier New" pitchFamily="49" charset="0"/>
              </a:rPr>
              <a:t>	123 Main St</a:t>
            </a:r>
          </a:p>
          <a:p>
            <a:pPr marL="1143000" lvl="2">
              <a:lnSpc>
                <a:spcPct val="80000"/>
              </a:lnSpc>
              <a:buFont typeface="Wingdings" pitchFamily="2" charset="2"/>
              <a:buNone/>
            </a:pPr>
            <a:r>
              <a:rPr lang="en-US" sz="1200" smtClean="0">
                <a:latin typeface="Courier New" pitchFamily="49" charset="0"/>
                <a:cs typeface="Courier New" pitchFamily="49" charset="0"/>
              </a:rPr>
              <a:t>	Somecity ZZ 99999-9999</a:t>
            </a:r>
          </a:p>
          <a:p>
            <a:pPr marL="742950" lvl="1" indent="-285750">
              <a:lnSpc>
                <a:spcPct val="80000"/>
              </a:lnSpc>
            </a:pPr>
            <a:r>
              <a:rPr lang="en-US" sz="1900" smtClean="0"/>
              <a:t>However, the Canadian postal code is in a different format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612775" y="228600"/>
            <a:ext cx="8153400" cy="990600"/>
          </a:xfrm>
        </p:spPr>
        <p:txBody>
          <a:bodyPr>
            <a:normAutofit fontScale="90000"/>
          </a:bodyPr>
          <a:lstStyle/>
          <a:p>
            <a:pPr>
              <a:defRPr/>
            </a:pPr>
            <a:r>
              <a:rPr lang="en-US" sz="3600" b="1" smtClean="0"/>
              <a:t>CASE STUDY: Displaying Addresses for Different Countries (cont.)</a:t>
            </a:r>
            <a:endParaRPr lang="en-US" sz="3600" smtClean="0"/>
          </a:p>
        </p:txBody>
      </p:sp>
      <p:sp>
        <p:nvSpPr>
          <p:cNvPr id="82946" name="Content Placeholder 2"/>
          <p:cNvSpPr>
            <a:spLocks noGrp="1"/>
          </p:cNvSpPr>
          <p:nvPr>
            <p:ph sz="quarter" idx="1"/>
          </p:nvPr>
        </p:nvSpPr>
        <p:spPr>
          <a:xfrm>
            <a:off x="612775" y="1600200"/>
            <a:ext cx="8153400" cy="4495800"/>
          </a:xfrm>
        </p:spPr>
        <p:txBody>
          <a:bodyPr/>
          <a:lstStyle/>
          <a:p>
            <a:pPr>
              <a:lnSpc>
                <a:spcPct val="80000"/>
              </a:lnSpc>
            </a:pPr>
            <a:r>
              <a:rPr lang="en-US" sz="1800" b="1" smtClean="0">
                <a:solidFill>
                  <a:schemeClr val="accent1"/>
                </a:solidFill>
              </a:rPr>
              <a:t>ANALYSIS</a:t>
            </a:r>
            <a:r>
              <a:rPr lang="en-US" sz="1800" smtClean="0"/>
              <a:t>:</a:t>
            </a:r>
          </a:p>
          <a:p>
            <a:pPr marL="982663" lvl="1">
              <a:lnSpc>
                <a:spcPct val="80000"/>
              </a:lnSpc>
            </a:pPr>
            <a:r>
              <a:rPr lang="en-US" sz="1700" smtClean="0"/>
              <a:t>Several components make up an address, and there are numerous variations between countries as to how to arrange them</a:t>
            </a:r>
          </a:p>
          <a:p>
            <a:pPr marL="982663" lvl="1">
              <a:lnSpc>
                <a:spcPct val="80000"/>
              </a:lnSpc>
            </a:pPr>
            <a:r>
              <a:rPr lang="en-US" sz="1700" smtClean="0"/>
              <a:t>One simple approach would be to ignore these variations and merely record complete address lines as strings</a:t>
            </a:r>
          </a:p>
          <a:p>
            <a:pPr marL="982663" lvl="1">
              <a:lnSpc>
                <a:spcPct val="80000"/>
              </a:lnSpc>
            </a:pPr>
            <a:r>
              <a:rPr lang="en-US" sz="1700" smtClean="0"/>
              <a:t>However, this approach does not allow us to analyze or validate addresses easily</a:t>
            </a:r>
          </a:p>
          <a:p>
            <a:pPr marL="982663" lvl="1">
              <a:lnSpc>
                <a:spcPct val="80000"/>
              </a:lnSpc>
            </a:pPr>
            <a:r>
              <a:rPr lang="en-US" sz="1700" smtClean="0"/>
              <a:t>By parsing the addresses into their components, we can validate addresses against databases provided by the national postal authorities and generate address labels that conform to national postal authority standards</a:t>
            </a:r>
          </a:p>
          <a:p>
            <a:pPr marL="982663" lvl="1">
              <a:lnSpc>
                <a:spcPct val="80000"/>
              </a:lnSpc>
            </a:pPr>
            <a:r>
              <a:rPr lang="en-US" sz="1700" smtClean="0"/>
              <a:t>There are several commercial software packages and databases that do this </a:t>
            </a:r>
          </a:p>
          <a:p>
            <a:pPr>
              <a:lnSpc>
                <a:spcPct val="80000"/>
              </a:lnSpc>
              <a:buFont typeface="Wingdings" pitchFamily="2" charset="2"/>
              <a:buNone/>
            </a:pPr>
            <a:r>
              <a:rPr lang="en-US" sz="1800" smtClean="0"/>
              <a:t>	</a:t>
            </a:r>
            <a:endParaRPr lang="en-US" sz="17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a:xfrm>
            <a:off x="609600" y="228600"/>
            <a:ext cx="8153400" cy="990600"/>
          </a:xfrm>
        </p:spPr>
        <p:txBody>
          <a:bodyPr>
            <a:normAutofit fontScale="90000"/>
          </a:bodyPr>
          <a:lstStyle/>
          <a:p>
            <a:pPr>
              <a:defRPr/>
            </a:pPr>
            <a:r>
              <a:rPr lang="en-US" sz="3600" b="1" smtClean="0"/>
              <a:t>CASE STUDY: Displaying Addresses for Different Countries (cont.)</a:t>
            </a:r>
          </a:p>
        </p:txBody>
      </p:sp>
      <p:sp>
        <p:nvSpPr>
          <p:cNvPr id="83970" name="Rectangle 3"/>
          <p:cNvSpPr>
            <a:spLocks noGrp="1"/>
          </p:cNvSpPr>
          <p:nvPr>
            <p:ph type="body" idx="1"/>
          </p:nvPr>
        </p:nvSpPr>
        <p:spPr>
          <a:xfrm>
            <a:off x="612775" y="1600200"/>
            <a:ext cx="8153400" cy="4525963"/>
          </a:xfrm>
        </p:spPr>
        <p:txBody>
          <a:bodyPr/>
          <a:lstStyle/>
          <a:p>
            <a:r>
              <a:rPr lang="en-US" sz="2400" b="1" smtClean="0">
                <a:solidFill>
                  <a:schemeClr val="accent1"/>
                </a:solidFill>
              </a:rPr>
              <a:t>ANALYSIS</a:t>
            </a:r>
            <a:r>
              <a:rPr lang="en-US" sz="2400" smtClean="0"/>
              <a:t> </a:t>
            </a:r>
            <a:r>
              <a:rPr lang="en-US" sz="2400" b="1" smtClean="0">
                <a:solidFill>
                  <a:schemeClr val="accent1"/>
                </a:solidFill>
              </a:rPr>
              <a:t>(cont.):</a:t>
            </a:r>
          </a:p>
          <a:p>
            <a:pPr lvl="1">
              <a:lnSpc>
                <a:spcPct val="80000"/>
              </a:lnSpc>
            </a:pPr>
            <a:r>
              <a:rPr lang="en-US" sz="2100" smtClean="0"/>
              <a:t>The number of components in an address and their names vary among countries</a:t>
            </a:r>
          </a:p>
          <a:p>
            <a:pPr lvl="1">
              <a:lnSpc>
                <a:spcPct val="80000"/>
              </a:lnSpc>
            </a:pPr>
            <a:r>
              <a:rPr lang="en-US" sz="2100" smtClean="0"/>
              <a:t>We simplify this situation for the purposes of this case study</a:t>
            </a:r>
          </a:p>
          <a:p>
            <a:pPr lvl="1">
              <a:lnSpc>
                <a:spcPct val="80000"/>
              </a:lnSpc>
            </a:pPr>
            <a:r>
              <a:rPr lang="en-US" sz="2100" smtClean="0"/>
              <a:t>An address will consist of the following data elements:</a:t>
            </a:r>
          </a:p>
          <a:p>
            <a:pPr lvl="2">
              <a:lnSpc>
                <a:spcPct val="80000"/>
              </a:lnSpc>
            </a:pPr>
            <a:r>
              <a:rPr lang="en-US" sz="1800" smtClean="0"/>
              <a:t>the house number</a:t>
            </a:r>
          </a:p>
          <a:p>
            <a:pPr lvl="2">
              <a:lnSpc>
                <a:spcPct val="80000"/>
              </a:lnSpc>
            </a:pPr>
            <a:r>
              <a:rPr lang="en-US" sz="1800" smtClean="0"/>
              <a:t>the street name</a:t>
            </a:r>
          </a:p>
          <a:p>
            <a:pPr lvl="2">
              <a:lnSpc>
                <a:spcPct val="80000"/>
              </a:lnSpc>
            </a:pPr>
            <a:r>
              <a:rPr lang="en-US" sz="1800" smtClean="0"/>
              <a:t>the municipality</a:t>
            </a:r>
          </a:p>
          <a:p>
            <a:pPr lvl="2">
              <a:lnSpc>
                <a:spcPct val="80000"/>
              </a:lnSpc>
            </a:pPr>
            <a:r>
              <a:rPr lang="en-US" sz="1800" smtClean="0"/>
              <a:t>the state or province</a:t>
            </a:r>
          </a:p>
          <a:p>
            <a:pPr lvl="2">
              <a:lnSpc>
                <a:spcPct val="80000"/>
              </a:lnSpc>
            </a:pPr>
            <a:r>
              <a:rPr lang="en-US" sz="1800" smtClean="0"/>
              <a:t>the postal code</a:t>
            </a:r>
          </a:p>
          <a:p>
            <a:endParaRPr lang="en-US" sz="2400" b="1" smtClean="0">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b="1" dirty="0"/>
              <a:t>Introduction to Inheritance and Class </a:t>
            </a:r>
            <a:r>
              <a:rPr lang="en-US" b="1" dirty="0" smtClean="0"/>
              <a:t>Hierarchies (cont.)</a:t>
            </a:r>
            <a:endParaRPr lang="en-US" dirty="0"/>
          </a:p>
        </p:txBody>
      </p:sp>
      <p:pic>
        <p:nvPicPr>
          <p:cNvPr id="20482" name="Picture 3"/>
          <p:cNvPicPr>
            <a:picLocks noChangeAspect="1" noChangeArrowheads="1"/>
          </p:cNvPicPr>
          <p:nvPr/>
        </p:nvPicPr>
        <p:blipFill>
          <a:blip r:embed="rId2"/>
          <a:srcRect/>
          <a:stretch>
            <a:fillRect/>
          </a:stretch>
        </p:blipFill>
        <p:spPr bwMode="auto">
          <a:xfrm>
            <a:off x="457200" y="1643063"/>
            <a:ext cx="83820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12775" y="228600"/>
            <a:ext cx="8153400" cy="990600"/>
          </a:xfrm>
        </p:spPr>
        <p:txBody>
          <a:bodyPr>
            <a:normAutofit fontScale="90000"/>
          </a:bodyPr>
          <a:lstStyle/>
          <a:p>
            <a:pPr>
              <a:defRPr/>
            </a:pPr>
            <a:r>
              <a:rPr lang="en-US" sz="3600" b="1" smtClean="0"/>
              <a:t>CASE STUDY: Displaying Addresses for Different Countries (cont.)</a:t>
            </a:r>
            <a:endParaRPr lang="en-US" sz="3600" smtClean="0"/>
          </a:p>
        </p:txBody>
      </p:sp>
      <p:sp>
        <p:nvSpPr>
          <p:cNvPr id="84994" name="Content Placeholder 2"/>
          <p:cNvSpPr>
            <a:spLocks noGrp="1"/>
          </p:cNvSpPr>
          <p:nvPr>
            <p:ph sz="quarter" idx="1"/>
          </p:nvPr>
        </p:nvSpPr>
        <p:spPr>
          <a:xfrm>
            <a:off x="612775" y="1600200"/>
            <a:ext cx="8153400" cy="4495800"/>
          </a:xfrm>
        </p:spPr>
        <p:txBody>
          <a:bodyPr/>
          <a:lstStyle/>
          <a:p>
            <a:pPr>
              <a:lnSpc>
                <a:spcPct val="80000"/>
              </a:lnSpc>
            </a:pPr>
            <a:r>
              <a:rPr lang="en-US" sz="2500" b="1" smtClean="0">
                <a:solidFill>
                  <a:schemeClr val="accent1"/>
                </a:solidFill>
              </a:rPr>
              <a:t>ANALYSIS (cont.)</a:t>
            </a:r>
            <a:r>
              <a:rPr lang="en-US" sz="2500" smtClean="0"/>
              <a:t>:</a:t>
            </a:r>
          </a:p>
          <a:p>
            <a:pPr>
              <a:lnSpc>
                <a:spcPct val="80000"/>
              </a:lnSpc>
              <a:buFont typeface="Wingdings" pitchFamily="2" charset="2"/>
              <a:buNone/>
            </a:pPr>
            <a:r>
              <a:rPr lang="en-US" sz="2500" smtClean="0"/>
              <a:t>	A German address is organized as follows:</a:t>
            </a:r>
          </a:p>
          <a:p>
            <a:pPr>
              <a:lnSpc>
                <a:spcPct val="80000"/>
              </a:lnSpc>
              <a:buFont typeface="Wingdings" pitchFamily="2" charset="2"/>
              <a:buNone/>
            </a:pPr>
            <a:r>
              <a:rPr lang="en-US" sz="2000" smtClean="0">
                <a:latin typeface="Courier New" pitchFamily="49" charset="0"/>
                <a:cs typeface="Courier New" pitchFamily="49" charset="0"/>
              </a:rPr>
              <a:t>	&lt;street name&gt;&lt;house number&gt;</a:t>
            </a:r>
          </a:p>
          <a:p>
            <a:pPr>
              <a:lnSpc>
                <a:spcPct val="80000"/>
              </a:lnSpc>
              <a:buFont typeface="Wingdings" pitchFamily="2" charset="2"/>
              <a:buNone/>
            </a:pPr>
            <a:r>
              <a:rPr lang="en-US" sz="2000" smtClean="0">
                <a:latin typeface="Courier New" pitchFamily="49" charset="0"/>
                <a:cs typeface="Courier New" pitchFamily="49" charset="0"/>
              </a:rPr>
              <a:t>	&lt;postal code&gt;&lt;municipality&gt;</a:t>
            </a:r>
          </a:p>
          <a:p>
            <a:pPr>
              <a:lnSpc>
                <a:spcPct val="80000"/>
              </a:lnSpc>
              <a:buFont typeface="Wingdings" pitchFamily="2" charset="2"/>
              <a:buNone/>
            </a:pPr>
            <a:r>
              <a:rPr lang="en-US" sz="2500" smtClean="0"/>
              <a:t>	A U.S./Canadian address, on the other hand, is organized this way:</a:t>
            </a:r>
          </a:p>
          <a:p>
            <a:pPr>
              <a:lnSpc>
                <a:spcPct val="80000"/>
              </a:lnSpc>
              <a:buFont typeface="Wingdings" pitchFamily="2" charset="2"/>
              <a:buNone/>
            </a:pPr>
            <a:r>
              <a:rPr lang="en-US" sz="2000" smtClean="0">
                <a:latin typeface="Courier New" pitchFamily="49" charset="0"/>
                <a:cs typeface="Courier New" pitchFamily="49" charset="0"/>
              </a:rPr>
              <a:t>	&lt;house number&gt;&lt;street name&gt;</a:t>
            </a:r>
          </a:p>
          <a:p>
            <a:pPr>
              <a:lnSpc>
                <a:spcPct val="80000"/>
              </a:lnSpc>
              <a:buFont typeface="Wingdings" pitchFamily="2" charset="2"/>
              <a:buNone/>
            </a:pPr>
            <a:r>
              <a:rPr lang="en-US" sz="2000" smtClean="0">
                <a:latin typeface="Courier New" pitchFamily="49" charset="0"/>
                <a:cs typeface="Courier New" pitchFamily="49" charset="0"/>
              </a:rPr>
              <a:t>	&lt;municipality&gt;&lt;state or province&gt;&lt;postal code&gt;</a:t>
            </a:r>
          </a:p>
          <a:p>
            <a:pPr>
              <a:lnSpc>
                <a:spcPct val="80000"/>
              </a:lnSpc>
              <a:buFont typeface="Wingdings" pitchFamily="2" charset="2"/>
              <a:buNone/>
            </a:pPr>
            <a:r>
              <a:rPr lang="en-US" sz="2500" smtClean="0"/>
              <a:t>	Because we are originating the mail from the United States, the German address will have the additional requirement that the name of the destination country (Germany) be placed on a third line below the line containing the postal code and municipality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612775" y="228600"/>
            <a:ext cx="8153400" cy="990600"/>
          </a:xfrm>
        </p:spPr>
        <p:txBody>
          <a:bodyPr>
            <a:normAutofit fontScale="90000"/>
          </a:bodyPr>
          <a:lstStyle/>
          <a:p>
            <a:pPr>
              <a:defRPr/>
            </a:pPr>
            <a:r>
              <a:rPr lang="en-US" sz="3600" b="1" smtClean="0"/>
              <a:t>CASE STUDY: Displaying Addresses for Different Countries (cont.)</a:t>
            </a:r>
            <a:endParaRPr lang="en-US" sz="3600" smtClean="0"/>
          </a:p>
        </p:txBody>
      </p:sp>
      <p:sp>
        <p:nvSpPr>
          <p:cNvPr id="3" name="Content Placeholder 2"/>
          <p:cNvSpPr>
            <a:spLocks noGrp="1"/>
          </p:cNvSpPr>
          <p:nvPr>
            <p:ph sz="quarter" idx="1"/>
          </p:nvPr>
        </p:nvSpPr>
        <p:spPr>
          <a:xfrm>
            <a:off x="612775" y="1600200"/>
            <a:ext cx="8153400" cy="4495800"/>
          </a:xfrm>
        </p:spPr>
        <p:txBody>
          <a:bodyPr>
            <a:normAutofit fontScale="92500" lnSpcReduction="10000"/>
          </a:bodyPr>
          <a:lstStyle/>
          <a:p>
            <a:pPr>
              <a:lnSpc>
                <a:spcPct val="90000"/>
              </a:lnSpc>
              <a:defRPr/>
            </a:pPr>
            <a:r>
              <a:rPr lang="en-US" b="1" dirty="0" smtClean="0">
                <a:solidFill>
                  <a:schemeClr val="accent1"/>
                </a:solidFill>
              </a:rPr>
              <a:t>DESIGN</a:t>
            </a:r>
            <a:r>
              <a:rPr lang="en-US" dirty="0" smtClean="0"/>
              <a:t>:</a:t>
            </a:r>
          </a:p>
          <a:p>
            <a:pPr>
              <a:lnSpc>
                <a:spcPct val="90000"/>
              </a:lnSpc>
              <a:buFont typeface="Wingdings" pitchFamily="2" charset="2"/>
              <a:buNone/>
              <a:defRPr/>
            </a:pPr>
            <a:r>
              <a:rPr lang="en-US" dirty="0" smtClean="0"/>
              <a:t>	We will create an abstract class, </a:t>
            </a:r>
            <a:r>
              <a:rPr lang="en-US" sz="2200" dirty="0" smtClean="0">
                <a:latin typeface="Courier New" pitchFamily="49" charset="0"/>
                <a:cs typeface="Courier New" pitchFamily="49" charset="0"/>
              </a:rPr>
              <a:t>Address</a:t>
            </a:r>
            <a:r>
              <a:rPr lang="en-US" dirty="0" smtClean="0"/>
              <a:t>, that will contain the data elements</a:t>
            </a:r>
          </a:p>
          <a:p>
            <a:pPr>
              <a:lnSpc>
                <a:spcPct val="90000"/>
              </a:lnSpc>
              <a:defRPr/>
            </a:pPr>
            <a:r>
              <a:rPr lang="en-US" dirty="0" smtClean="0"/>
              <a:t>This class will also have the abstract function </a:t>
            </a:r>
            <a:r>
              <a:rPr lang="en-US" sz="2200" dirty="0" err="1" smtClean="0">
                <a:latin typeface="Courier New" pitchFamily="49" charset="0"/>
                <a:cs typeface="Courier New" pitchFamily="49" charset="0"/>
              </a:rPr>
              <a:t>to_string</a:t>
            </a:r>
            <a:r>
              <a:rPr lang="en-US" dirty="0" smtClean="0"/>
              <a:t>, which will </a:t>
            </a:r>
            <a:r>
              <a:rPr lang="en-US" dirty="0" smtClean="0"/>
              <a:t>require the derived classes to </a:t>
            </a:r>
            <a:r>
              <a:rPr lang="en-US" dirty="0" smtClean="0"/>
              <a:t>organize </a:t>
            </a:r>
            <a:r>
              <a:rPr lang="en-US" dirty="0" smtClean="0"/>
              <a:t>the elements into a format required for the destination country</a:t>
            </a:r>
          </a:p>
          <a:p>
            <a:pPr>
              <a:lnSpc>
                <a:spcPct val="90000"/>
              </a:lnSpc>
              <a:defRPr/>
            </a:pPr>
            <a:r>
              <a:rPr lang="en-US" dirty="0" smtClean="0"/>
              <a:t>The derived classes </a:t>
            </a:r>
            <a:r>
              <a:rPr lang="en-US" sz="2200" dirty="0" err="1" smtClean="0">
                <a:latin typeface="Courier New" pitchFamily="49" charset="0"/>
                <a:cs typeface="Courier New" pitchFamily="49" charset="0"/>
              </a:rPr>
              <a:t>German_Address</a:t>
            </a:r>
            <a:r>
              <a:rPr lang="en-US" dirty="0" smtClean="0"/>
              <a:t> and </a:t>
            </a:r>
            <a:r>
              <a:rPr lang="en-US" sz="2200" dirty="0" err="1" smtClean="0">
                <a:latin typeface="Courier New" pitchFamily="49" charset="0"/>
                <a:cs typeface="Courier New" pitchFamily="49" charset="0"/>
              </a:rPr>
              <a:t>US_Address</a:t>
            </a:r>
            <a:r>
              <a:rPr lang="en-US" dirty="0" smtClean="0"/>
              <a:t> will then implement the </a:t>
            </a:r>
            <a:r>
              <a:rPr lang="en-US" sz="2200" dirty="0" err="1" smtClean="0">
                <a:latin typeface="Courier New" pitchFamily="49" charset="0"/>
                <a:cs typeface="Courier New" pitchFamily="49" charset="0"/>
              </a:rPr>
              <a:t>to_string</a:t>
            </a:r>
            <a:r>
              <a:rPr lang="en-US" dirty="0" smtClean="0"/>
              <a:t> function; the next slide shows the UML diagram</a:t>
            </a:r>
          </a:p>
          <a:p>
            <a:pPr marL="742950" lvl="1" indent="-285750">
              <a:lnSpc>
                <a:spcPct val="90000"/>
              </a:lnSpc>
              <a:defRPr/>
            </a:pPr>
            <a:r>
              <a:rPr lang="en-US" sz="2800" dirty="0" smtClean="0"/>
              <a:t>The # next to an attribute indicates that it has </a:t>
            </a:r>
            <a:r>
              <a:rPr lang="en-US" sz="2100" dirty="0" smtClean="0">
                <a:latin typeface="Courier New" pitchFamily="49" charset="0"/>
                <a:cs typeface="Courier New" pitchFamily="49" charset="0"/>
              </a:rPr>
              <a:t>protected</a:t>
            </a:r>
            <a:r>
              <a:rPr lang="en-US" sz="2800" b="1" dirty="0" smtClean="0"/>
              <a:t> </a:t>
            </a:r>
            <a:r>
              <a:rPr lang="en-US" sz="2800" dirty="0" smtClean="0"/>
              <a:t>visibility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612775" y="228600"/>
            <a:ext cx="8153400" cy="990600"/>
          </a:xfrm>
        </p:spPr>
        <p:txBody>
          <a:bodyPr>
            <a:normAutofit fontScale="90000"/>
          </a:bodyPr>
          <a:lstStyle/>
          <a:p>
            <a:pPr>
              <a:defRPr/>
            </a:pPr>
            <a:r>
              <a:rPr lang="en-US" sz="3600" b="1" smtClean="0"/>
              <a:t>CASE STUDY: Displaying Addresses for Different Countries (cont.)</a:t>
            </a:r>
            <a:endParaRPr lang="en-US" sz="3600" smtClean="0"/>
          </a:p>
        </p:txBody>
      </p:sp>
      <p:sp>
        <p:nvSpPr>
          <p:cNvPr id="87042" name="Content Placeholder 2"/>
          <p:cNvSpPr>
            <a:spLocks noGrp="1"/>
          </p:cNvSpPr>
          <p:nvPr>
            <p:ph sz="quarter" idx="1"/>
          </p:nvPr>
        </p:nvSpPr>
        <p:spPr>
          <a:xfrm>
            <a:off x="612775" y="1600200"/>
            <a:ext cx="8153400" cy="4495800"/>
          </a:xfrm>
        </p:spPr>
        <p:txBody>
          <a:bodyPr/>
          <a:lstStyle/>
          <a:p>
            <a:r>
              <a:rPr lang="en-US" b="1" smtClean="0">
                <a:solidFill>
                  <a:schemeClr val="accent1"/>
                </a:solidFill>
              </a:rPr>
              <a:t>DESIGN (cont.)</a:t>
            </a:r>
            <a:r>
              <a:rPr lang="en-US" smtClean="0"/>
              <a:t>:</a:t>
            </a:r>
          </a:p>
        </p:txBody>
      </p:sp>
      <p:pic>
        <p:nvPicPr>
          <p:cNvPr id="87043" name="Picture 3"/>
          <p:cNvPicPr>
            <a:picLocks noChangeAspect="1" noChangeArrowheads="1"/>
          </p:cNvPicPr>
          <p:nvPr/>
        </p:nvPicPr>
        <p:blipFill>
          <a:blip r:embed="rId2"/>
          <a:srcRect/>
          <a:stretch>
            <a:fillRect/>
          </a:stretch>
        </p:blipFill>
        <p:spPr bwMode="auto">
          <a:xfrm>
            <a:off x="1981200" y="2362200"/>
            <a:ext cx="5410200" cy="320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612775" y="228600"/>
            <a:ext cx="8153400" cy="990600"/>
          </a:xfrm>
        </p:spPr>
        <p:txBody>
          <a:bodyPr>
            <a:normAutofit fontScale="90000"/>
          </a:bodyPr>
          <a:lstStyle/>
          <a:p>
            <a:pPr>
              <a:defRPr/>
            </a:pPr>
            <a:r>
              <a:rPr lang="en-US" sz="3600" b="1" smtClean="0"/>
              <a:t>CASE STUDY: Displaying Addresses for Different Countries (cont.)</a:t>
            </a:r>
            <a:endParaRPr lang="en-US" sz="3600" smtClean="0"/>
          </a:p>
        </p:txBody>
      </p:sp>
      <p:sp>
        <p:nvSpPr>
          <p:cNvPr id="88066" name="Content Placeholder 2"/>
          <p:cNvSpPr>
            <a:spLocks noGrp="1"/>
          </p:cNvSpPr>
          <p:nvPr>
            <p:ph sz="quarter" idx="1"/>
          </p:nvPr>
        </p:nvSpPr>
        <p:spPr>
          <a:xfrm>
            <a:off x="612775" y="1600200"/>
            <a:ext cx="8153400" cy="4495800"/>
          </a:xfrm>
        </p:spPr>
        <p:txBody>
          <a:bodyPr/>
          <a:lstStyle/>
          <a:p>
            <a:r>
              <a:rPr lang="en-US" b="1" smtClean="0">
                <a:solidFill>
                  <a:schemeClr val="accent1"/>
                </a:solidFill>
              </a:rPr>
              <a:t>IMPLEMENTATION</a:t>
            </a:r>
            <a:r>
              <a:rPr lang="en-US" smtClean="0"/>
              <a:t>:</a:t>
            </a:r>
          </a:p>
        </p:txBody>
      </p:sp>
      <p:pic>
        <p:nvPicPr>
          <p:cNvPr id="88067" name="Picture 3"/>
          <p:cNvPicPr>
            <a:picLocks noChangeAspect="1" noChangeArrowheads="1"/>
          </p:cNvPicPr>
          <p:nvPr/>
        </p:nvPicPr>
        <p:blipFill>
          <a:blip r:embed="rId2"/>
          <a:srcRect/>
          <a:stretch>
            <a:fillRect/>
          </a:stretch>
        </p:blipFill>
        <p:spPr bwMode="auto">
          <a:xfrm>
            <a:off x="2819400" y="2133600"/>
            <a:ext cx="370522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CASE STUDY: Displaying Addresses for Different Countries (cont.)</a:t>
            </a:r>
            <a:endParaRPr lang="en-US" dirty="0"/>
          </a:p>
        </p:txBody>
      </p:sp>
      <p:sp>
        <p:nvSpPr>
          <p:cNvPr id="89090" name="Content Placeholder 2"/>
          <p:cNvSpPr>
            <a:spLocks noGrp="1"/>
          </p:cNvSpPr>
          <p:nvPr>
            <p:ph sz="quarter" idx="1"/>
          </p:nvPr>
        </p:nvSpPr>
        <p:spPr>
          <a:xfrm>
            <a:off x="612775" y="1600200"/>
            <a:ext cx="8153400" cy="4495800"/>
          </a:xfrm>
        </p:spPr>
        <p:txBody>
          <a:bodyPr/>
          <a:lstStyle/>
          <a:p>
            <a:r>
              <a:rPr lang="en-US" b="1" smtClean="0">
                <a:solidFill>
                  <a:schemeClr val="accent1"/>
                </a:solidFill>
              </a:rPr>
              <a:t>IMPLEMENTATION</a:t>
            </a:r>
            <a:r>
              <a:rPr lang="en-US" smtClean="0"/>
              <a:t>:</a:t>
            </a:r>
          </a:p>
          <a:p>
            <a:endParaRPr lang="en-US" smtClean="0"/>
          </a:p>
        </p:txBody>
      </p:sp>
      <p:pic>
        <p:nvPicPr>
          <p:cNvPr id="89091" name="Picture 3"/>
          <p:cNvPicPr>
            <a:picLocks noChangeAspect="1" noChangeArrowheads="1"/>
          </p:cNvPicPr>
          <p:nvPr/>
        </p:nvPicPr>
        <p:blipFill>
          <a:blip r:embed="rId2"/>
          <a:srcRect/>
          <a:stretch>
            <a:fillRect/>
          </a:stretch>
        </p:blipFill>
        <p:spPr bwMode="auto">
          <a:xfrm>
            <a:off x="2590800" y="2400300"/>
            <a:ext cx="41148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Placeholder 4"/>
          <p:cNvSpPr>
            <a:spLocks noGrp="1"/>
          </p:cNvSpPr>
          <p:nvPr>
            <p:ph type="body" idx="1"/>
          </p:nvPr>
        </p:nvSpPr>
        <p:spPr/>
        <p:txBody>
          <a:bodyPr/>
          <a:lstStyle/>
          <a:p>
            <a:r>
              <a:rPr lang="en-US" smtClean="0"/>
              <a:t>Section 3.4</a:t>
            </a:r>
          </a:p>
        </p:txBody>
      </p:sp>
      <p:sp>
        <p:nvSpPr>
          <p:cNvPr id="90114" name="Title 3"/>
          <p:cNvSpPr>
            <a:spLocks noGrp="1"/>
          </p:cNvSpPr>
          <p:nvPr>
            <p:ph type="title"/>
          </p:nvPr>
        </p:nvSpPr>
        <p:spPr/>
        <p:txBody>
          <a:bodyPr/>
          <a:lstStyle/>
          <a:p>
            <a:r>
              <a:rPr lang="en-US" smtClean="0"/>
              <a:t>Multiple Inheritance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3"/>
          <p:cNvSpPr>
            <a:spLocks noGrp="1"/>
          </p:cNvSpPr>
          <p:nvPr>
            <p:ph type="title"/>
          </p:nvPr>
        </p:nvSpPr>
        <p:spPr>
          <a:xfrm>
            <a:off x="612775" y="228600"/>
            <a:ext cx="8153400" cy="990600"/>
          </a:xfrm>
        </p:spPr>
        <p:txBody>
          <a:bodyPr/>
          <a:lstStyle/>
          <a:p>
            <a:r>
              <a:rPr lang="en-US" smtClean="0"/>
              <a:t>Multiple Inheritance</a:t>
            </a:r>
          </a:p>
        </p:txBody>
      </p:sp>
      <p:sp>
        <p:nvSpPr>
          <p:cNvPr id="91138" name="Content Placeholder 4"/>
          <p:cNvSpPr>
            <a:spLocks noGrp="1"/>
          </p:cNvSpPr>
          <p:nvPr>
            <p:ph sz="quarter" idx="1"/>
          </p:nvPr>
        </p:nvSpPr>
        <p:spPr>
          <a:xfrm>
            <a:off x="612775" y="1600200"/>
            <a:ext cx="8153400" cy="2286000"/>
          </a:xfrm>
        </p:spPr>
        <p:txBody>
          <a:bodyPr/>
          <a:lstStyle/>
          <a:p>
            <a:r>
              <a:rPr lang="en-US" sz="2200" i="1" smtClean="0"/>
              <a:t>Multiple inheritance</a:t>
            </a:r>
            <a:r>
              <a:rPr lang="en-US" sz="2200" smtClean="0"/>
              <a:t> refers the ability of a class to extend more than one class </a:t>
            </a:r>
          </a:p>
          <a:p>
            <a:r>
              <a:rPr lang="en-US" sz="2200" smtClean="0"/>
              <a:t>For example, a university has many students who are full-time students and many employees who are full-time employees, but also some student employees (who are both students and employees)</a:t>
            </a:r>
          </a:p>
        </p:txBody>
      </p:sp>
      <p:pic>
        <p:nvPicPr>
          <p:cNvPr id="91139" name="Picture 2"/>
          <p:cNvPicPr>
            <a:picLocks noChangeAspect="1" noChangeArrowheads="1"/>
          </p:cNvPicPr>
          <p:nvPr/>
        </p:nvPicPr>
        <p:blipFill>
          <a:blip r:embed="rId2"/>
          <a:srcRect/>
          <a:stretch>
            <a:fillRect/>
          </a:stretch>
        </p:blipFill>
        <p:spPr bwMode="auto">
          <a:xfrm>
            <a:off x="2800350" y="3810000"/>
            <a:ext cx="3667125"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3"/>
          <p:cNvSpPr>
            <a:spLocks noGrp="1"/>
          </p:cNvSpPr>
          <p:nvPr>
            <p:ph type="title"/>
          </p:nvPr>
        </p:nvSpPr>
        <p:spPr>
          <a:xfrm>
            <a:off x="612775" y="228600"/>
            <a:ext cx="8153400" cy="990600"/>
          </a:xfrm>
        </p:spPr>
        <p:txBody>
          <a:bodyPr/>
          <a:lstStyle/>
          <a:p>
            <a:r>
              <a:rPr lang="en-US" smtClean="0"/>
              <a:t>Multiple Inheritance (cont.)</a:t>
            </a:r>
          </a:p>
        </p:txBody>
      </p:sp>
      <p:sp>
        <p:nvSpPr>
          <p:cNvPr id="92162" name="Content Placeholder 4"/>
          <p:cNvSpPr>
            <a:spLocks noGrp="1"/>
          </p:cNvSpPr>
          <p:nvPr>
            <p:ph sz="quarter" idx="1"/>
          </p:nvPr>
        </p:nvSpPr>
        <p:spPr>
          <a:xfrm>
            <a:off x="612775" y="1600200"/>
            <a:ext cx="8153400" cy="4495800"/>
          </a:xfrm>
        </p:spPr>
        <p:txBody>
          <a:bodyPr/>
          <a:lstStyle/>
          <a:p>
            <a:pPr>
              <a:lnSpc>
                <a:spcPct val="80000"/>
              </a:lnSpc>
            </a:pPr>
            <a:r>
              <a:rPr lang="en-US" sz="2700" dirty="0" smtClean="0"/>
              <a:t>In multiple inheritance, all the data fields for the derived class are inherited from its base classes</a:t>
            </a:r>
          </a:p>
          <a:p>
            <a:pPr>
              <a:lnSpc>
                <a:spcPct val="80000"/>
              </a:lnSpc>
            </a:pPr>
            <a:r>
              <a:rPr lang="en-US" sz="2700" dirty="0" smtClean="0"/>
              <a:t>Multiple inheritance is a language feature that can lead to ambiguity; if a class extends two classes, and each declares the same data field (for example, </a:t>
            </a:r>
            <a:r>
              <a:rPr lang="en-US" sz="2000" dirty="0" smtClean="0">
                <a:latin typeface="Courier New" pitchFamily="49" charset="0"/>
                <a:cs typeface="Courier New" pitchFamily="49" charset="0"/>
              </a:rPr>
              <a:t>name</a:t>
            </a:r>
            <a:r>
              <a:rPr lang="en-US" sz="2700" dirty="0" smtClean="0"/>
              <a:t> in </a:t>
            </a:r>
            <a:r>
              <a:rPr lang="en-US" sz="2000" dirty="0" smtClean="0">
                <a:latin typeface="Courier New" pitchFamily="49" charset="0"/>
                <a:cs typeface="Courier New" pitchFamily="49" charset="0"/>
              </a:rPr>
              <a:t>Student</a:t>
            </a:r>
            <a:r>
              <a:rPr lang="en-US" sz="2700" dirty="0" smtClean="0"/>
              <a:t> and </a:t>
            </a:r>
            <a:r>
              <a:rPr lang="en-US" sz="2000" dirty="0" smtClean="0">
                <a:latin typeface="Courier New" pitchFamily="49" charset="0"/>
                <a:cs typeface="Courier New" pitchFamily="49" charset="0"/>
              </a:rPr>
              <a:t>Employee</a:t>
            </a:r>
            <a:r>
              <a:rPr lang="en-US" sz="2700" dirty="0" smtClean="0"/>
              <a:t>), which one does the derived class inherit? </a:t>
            </a:r>
          </a:p>
          <a:p>
            <a:pPr>
              <a:lnSpc>
                <a:spcPct val="80000"/>
              </a:lnSpc>
            </a:pPr>
            <a:r>
              <a:rPr lang="en-US" sz="2700" dirty="0" smtClean="0"/>
              <a:t>In C++, the answer is </a:t>
            </a:r>
            <a:r>
              <a:rPr lang="en-US" sz="2700" i="1" dirty="0" smtClean="0"/>
              <a:t>both</a:t>
            </a:r>
          </a:p>
          <a:p>
            <a:pPr>
              <a:lnSpc>
                <a:spcPct val="80000"/>
              </a:lnSpc>
            </a:pPr>
            <a:r>
              <a:rPr lang="en-US" sz="2700" dirty="0" smtClean="0"/>
              <a:t>We will show how C++ handles this</a:t>
            </a:r>
          </a:p>
          <a:p>
            <a:pPr>
              <a:lnSpc>
                <a:spcPct val="80000"/>
              </a:lnSpc>
            </a:pPr>
            <a:r>
              <a:rPr lang="en-US" sz="2700" dirty="0" smtClean="0"/>
              <a:t>(Because of the ambiguity problem, the Java programming language does not support multiple inheritance)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612775" y="228600"/>
            <a:ext cx="8153400" cy="990600"/>
          </a:xfrm>
        </p:spPr>
        <p:txBody>
          <a:bodyPr/>
          <a:lstStyle/>
          <a:p>
            <a:r>
              <a:rPr lang="en-US" b="1" smtClean="0"/>
              <a:t>Definition of </a:t>
            </a:r>
            <a:r>
              <a:rPr lang="en-US" sz="3600" b="1" smtClean="0">
                <a:latin typeface="Courier New" pitchFamily="49" charset="0"/>
                <a:cs typeface="Courier New" pitchFamily="49" charset="0"/>
              </a:rPr>
              <a:t>Student_Worker</a:t>
            </a:r>
            <a:endParaRPr lang="en-US" b="1" smtClean="0">
              <a:latin typeface="Courier New" pitchFamily="49" charset="0"/>
              <a:cs typeface="Courier New" pitchFamily="49" charset="0"/>
            </a:endParaRPr>
          </a:p>
        </p:txBody>
      </p:sp>
      <p:sp>
        <p:nvSpPr>
          <p:cNvPr id="3" name="Content Placeholder 2"/>
          <p:cNvSpPr>
            <a:spLocks noGrp="1"/>
          </p:cNvSpPr>
          <p:nvPr>
            <p:ph sz="quarter" idx="1"/>
          </p:nvPr>
        </p:nvSpPr>
        <p:spPr>
          <a:xfrm>
            <a:off x="612775" y="1600200"/>
            <a:ext cx="8153400" cy="4495800"/>
          </a:xfrm>
        </p:spPr>
        <p:txBody>
          <a:bodyPr>
            <a:normAutofit fontScale="47500" lnSpcReduction="20000"/>
          </a:bodyPr>
          <a:lstStyle/>
          <a:p>
            <a:pPr marL="0" indent="0">
              <a:buFont typeface="Wingdings" pitchFamily="2" charset="2"/>
              <a:buNone/>
              <a:defRPr/>
            </a:pPr>
            <a:r>
              <a:rPr lang="en-US" noProof="1" smtClean="0">
                <a:latin typeface="Courier New" pitchFamily="49" charset="0"/>
                <a:cs typeface="Courier New" pitchFamily="49" charset="0"/>
              </a:rPr>
              <a:t>Student_Worker.h</a:t>
            </a:r>
          </a:p>
          <a:p>
            <a:pPr marL="0" indent="0">
              <a:buFont typeface="Wingdings" pitchFamily="2" charset="2"/>
              <a:buNone/>
              <a:defRPr/>
            </a:pPr>
            <a:endParaRPr lang="en-US" noProof="1" smtClean="0">
              <a:latin typeface="Courier New" pitchFamily="49" charset="0"/>
              <a:cs typeface="Courier New" pitchFamily="49" charset="0"/>
            </a:endParaRPr>
          </a:p>
          <a:p>
            <a:pPr marL="0" indent="0">
              <a:buFont typeface="Wingdings" pitchFamily="2" charset="2"/>
              <a:buNone/>
              <a:defRPr/>
            </a:pPr>
            <a:r>
              <a:rPr lang="en-US" noProof="1" smtClean="0">
                <a:latin typeface="Courier New" pitchFamily="49" charset="0"/>
                <a:cs typeface="Courier New" pitchFamily="49" charset="0"/>
              </a:rPr>
              <a:t>#ifndef STUDENT_WORKER_H_</a:t>
            </a:r>
          </a:p>
          <a:p>
            <a:pPr marL="0" indent="0">
              <a:buFont typeface="Wingdings" pitchFamily="2" charset="2"/>
              <a:buNone/>
              <a:defRPr/>
            </a:pPr>
            <a:r>
              <a:rPr lang="en-US" noProof="1" smtClean="0">
                <a:latin typeface="Courier New" pitchFamily="49" charset="0"/>
                <a:cs typeface="Courier New" pitchFamily="49" charset="0"/>
              </a:rPr>
              <a:t>#define STUDENT_WORKER_H_</a:t>
            </a:r>
          </a:p>
          <a:p>
            <a:pPr marL="0" indent="0">
              <a:buFont typeface="Wingdings" pitchFamily="2" charset="2"/>
              <a:buNone/>
              <a:defRPr/>
            </a:pPr>
            <a:r>
              <a:rPr lang="en-US" noProof="1" smtClean="0">
                <a:latin typeface="Courier New" pitchFamily="49" charset="0"/>
                <a:cs typeface="Courier New" pitchFamily="49" charset="0"/>
              </a:rPr>
              <a:t>#include "Employee.h"</a:t>
            </a:r>
          </a:p>
          <a:p>
            <a:pPr marL="0" indent="0">
              <a:buFont typeface="Wingdings" pitchFamily="2" charset="2"/>
              <a:buNone/>
              <a:defRPr/>
            </a:pPr>
            <a:r>
              <a:rPr lang="en-US" noProof="1" smtClean="0">
                <a:latin typeface="Courier New" pitchFamily="49" charset="0"/>
                <a:cs typeface="Courier New" pitchFamily="49" charset="0"/>
              </a:rPr>
              <a:t>#include "Student.h"</a:t>
            </a:r>
          </a:p>
          <a:p>
            <a:pPr marL="0" indent="0">
              <a:buFont typeface="Wingdings" pitchFamily="2" charset="2"/>
              <a:buNone/>
              <a:defRPr/>
            </a:pPr>
            <a:r>
              <a:rPr lang="en-US" noProof="1" smtClean="0">
                <a:latin typeface="Courier New" pitchFamily="49" charset="0"/>
                <a:cs typeface="Courier New" pitchFamily="49" charset="0"/>
              </a:rPr>
              <a:t>class Student_Worker : public Employee, public Student {</a:t>
            </a:r>
          </a:p>
          <a:p>
            <a:pPr marL="342900" indent="0">
              <a:buFont typeface="Wingdings" pitchFamily="2" charset="2"/>
              <a:buNone/>
              <a:defRPr/>
            </a:pPr>
            <a:r>
              <a:rPr lang="en-US" noProof="1" smtClean="0">
                <a:latin typeface="Courier New" pitchFamily="49" charset="0"/>
                <a:cs typeface="Courier New" pitchFamily="49" charset="0"/>
              </a:rPr>
              <a:t>public:</a:t>
            </a:r>
          </a:p>
          <a:p>
            <a:pPr marL="685800" indent="0">
              <a:buFont typeface="Wingdings" pitchFamily="2" charset="2"/>
              <a:buNone/>
              <a:defRPr/>
            </a:pPr>
            <a:r>
              <a:rPr lang="en-US" noProof="1" smtClean="0">
                <a:latin typeface="Courier New" pitchFamily="49" charset="0"/>
                <a:cs typeface="Courier New" pitchFamily="49" charset="0"/>
              </a:rPr>
              <a:t>Student_Worker(const std::string&amp; the_name,</a:t>
            </a:r>
          </a:p>
          <a:p>
            <a:pPr marL="2286000" indent="0">
              <a:buFont typeface="Wingdings" pitchFamily="2" charset="2"/>
              <a:buNone/>
              <a:defRPr/>
            </a:pPr>
            <a:r>
              <a:rPr lang="en-US" noProof="1" smtClean="0">
                <a:latin typeface="Courier New" pitchFamily="49" charset="0"/>
                <a:cs typeface="Courier New" pitchFamily="49" charset="0"/>
              </a:rPr>
              <a:t>Address* the_address,</a:t>
            </a:r>
          </a:p>
          <a:p>
            <a:pPr marL="2286000" indent="0">
              <a:buFont typeface="Wingdings" pitchFamily="2" charset="2"/>
              <a:buNone/>
              <a:defRPr/>
            </a:pPr>
            <a:r>
              <a:rPr lang="en-US" noProof="1" smtClean="0">
                <a:latin typeface="Courier New" pitchFamily="49" charset="0"/>
                <a:cs typeface="Courier New" pitchFamily="49" charset="0"/>
              </a:rPr>
              <a:t>double the_rate,</a:t>
            </a:r>
          </a:p>
          <a:p>
            <a:pPr marL="2286000" indent="0">
              <a:buFont typeface="Wingdings" pitchFamily="2" charset="2"/>
              <a:buNone/>
              <a:defRPr/>
            </a:pPr>
            <a:r>
              <a:rPr lang="en-US" noProof="1" smtClean="0">
                <a:latin typeface="Courier New" pitchFamily="49" charset="0"/>
                <a:cs typeface="Courier New" pitchFamily="49" charset="0"/>
              </a:rPr>
              <a:t>const std::string&amp; the_major) :</a:t>
            </a:r>
          </a:p>
          <a:p>
            <a:pPr marL="1028700" indent="0">
              <a:buFont typeface="Wingdings" pitchFamily="2" charset="2"/>
              <a:buNone/>
              <a:defRPr/>
            </a:pPr>
            <a:r>
              <a:rPr lang="en-US" noProof="1" smtClean="0">
                <a:latin typeface="Courier New" pitchFamily="49" charset="0"/>
                <a:cs typeface="Courier New" pitchFamily="49" charset="0"/>
              </a:rPr>
              <a:t>Employee(the_name, the_address, the_rate),</a:t>
            </a:r>
          </a:p>
          <a:p>
            <a:pPr marL="1028700" indent="0">
              <a:buFont typeface="Wingdings" pitchFamily="2" charset="2"/>
              <a:buNone/>
              <a:defRPr/>
            </a:pPr>
            <a:r>
              <a:rPr lang="en-US" noProof="1" smtClean="0">
                <a:latin typeface="Courier New" pitchFamily="49" charset="0"/>
                <a:cs typeface="Courier New" pitchFamily="49" charset="0"/>
              </a:rPr>
              <a:t>Student(the_name, the_address, the_major) {}</a:t>
            </a:r>
          </a:p>
          <a:p>
            <a:pPr marL="685800" indent="0">
              <a:buFont typeface="Wingdings" pitchFamily="2" charset="2"/>
              <a:buNone/>
              <a:defRPr/>
            </a:pPr>
            <a:r>
              <a:rPr lang="en-US" noProof="1" smtClean="0">
                <a:latin typeface="Courier New" pitchFamily="49" charset="0"/>
                <a:cs typeface="Courier New" pitchFamily="49" charset="0"/>
              </a:rPr>
              <a:t>std::string to_string() const;</a:t>
            </a:r>
          </a:p>
          <a:p>
            <a:pPr marL="0" indent="0">
              <a:buFont typeface="Wingdings" pitchFamily="2" charset="2"/>
              <a:buNone/>
              <a:defRPr/>
            </a:pPr>
            <a:r>
              <a:rPr lang="en-US" noProof="1" smtClean="0">
                <a:latin typeface="Courier New" pitchFamily="49" charset="0"/>
                <a:cs typeface="Courier New" pitchFamily="49" charset="0"/>
              </a:rPr>
              <a:t>};</a:t>
            </a:r>
          </a:p>
          <a:p>
            <a:pPr marL="0" indent="0">
              <a:buFont typeface="Wingdings" pitchFamily="2" charset="2"/>
              <a:buNone/>
              <a:defRPr/>
            </a:pPr>
            <a:r>
              <a:rPr lang="en-US" noProof="1" smtClean="0">
                <a:latin typeface="Courier New" pitchFamily="49" charset="0"/>
                <a:cs typeface="Courier New" pitchFamily="49" charset="0"/>
              </a:rPr>
              <a:t>#endif</a:t>
            </a:r>
            <a:endParaRPr lang="en-US" noProof="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Definition of </a:t>
            </a:r>
            <a:r>
              <a:rPr lang="en-US" sz="3600" b="1" dirty="0" err="1" smtClean="0">
                <a:latin typeface="Courier New" pitchFamily="49" charset="0"/>
                <a:cs typeface="Courier New" pitchFamily="49" charset="0"/>
              </a:rPr>
              <a:t>Student_Worker</a:t>
            </a:r>
            <a:r>
              <a:rPr lang="en-US" dirty="0"/>
              <a:t> </a:t>
            </a:r>
            <a:r>
              <a:rPr lang="en-US" b="1" dirty="0"/>
              <a:t>(cont.)</a:t>
            </a:r>
          </a:p>
        </p:txBody>
      </p:sp>
      <p:sp>
        <p:nvSpPr>
          <p:cNvPr id="3" name="Content Placeholder 2"/>
          <p:cNvSpPr>
            <a:spLocks noGrp="1"/>
          </p:cNvSpPr>
          <p:nvPr>
            <p:ph sz="quarter" idx="1"/>
          </p:nvPr>
        </p:nvSpPr>
        <p:spPr>
          <a:xfrm>
            <a:off x="612775" y="1600200"/>
            <a:ext cx="8153400" cy="4495800"/>
          </a:xfrm>
        </p:spPr>
        <p:txBody>
          <a:bodyPr>
            <a:normAutofit fontScale="47500" lnSpcReduction="20000"/>
          </a:bodyPr>
          <a:lstStyle/>
          <a:p>
            <a:pPr marL="0" indent="0">
              <a:buFont typeface="Wingdings" pitchFamily="2" charset="2"/>
              <a:buNone/>
              <a:defRPr/>
            </a:pPr>
            <a:r>
              <a:rPr lang="en-US" noProof="1" smtClean="0">
                <a:latin typeface="Courier New" pitchFamily="49" charset="0"/>
                <a:cs typeface="Courier New" pitchFamily="49" charset="0"/>
              </a:rPr>
              <a:t>Student_Worker.h</a:t>
            </a:r>
          </a:p>
          <a:p>
            <a:pPr marL="0" indent="0">
              <a:buFont typeface="Wingdings" pitchFamily="2" charset="2"/>
              <a:buNone/>
              <a:defRPr/>
            </a:pPr>
            <a:endParaRPr lang="en-US" noProof="1" smtClean="0">
              <a:latin typeface="Courier New" pitchFamily="49" charset="0"/>
              <a:cs typeface="Courier New" pitchFamily="49" charset="0"/>
            </a:endParaRPr>
          </a:p>
          <a:p>
            <a:pPr marL="0" indent="0">
              <a:buFont typeface="Wingdings" pitchFamily="2" charset="2"/>
              <a:buNone/>
              <a:defRPr/>
            </a:pPr>
            <a:r>
              <a:rPr lang="en-US" noProof="1" smtClean="0">
                <a:latin typeface="Courier New" pitchFamily="49" charset="0"/>
                <a:cs typeface="Courier New" pitchFamily="49" charset="0"/>
              </a:rPr>
              <a:t>#ifndef STUDENT_WORKER_H_</a:t>
            </a:r>
          </a:p>
          <a:p>
            <a:pPr marL="0" indent="0">
              <a:buFont typeface="Wingdings" pitchFamily="2" charset="2"/>
              <a:buNone/>
              <a:defRPr/>
            </a:pPr>
            <a:r>
              <a:rPr lang="en-US" noProof="1" smtClean="0">
                <a:latin typeface="Courier New" pitchFamily="49" charset="0"/>
                <a:cs typeface="Courier New" pitchFamily="49" charset="0"/>
              </a:rPr>
              <a:t>#define STUDENT_WORKER_H_</a:t>
            </a:r>
          </a:p>
          <a:p>
            <a:pPr marL="0" indent="0">
              <a:buFont typeface="Wingdings" pitchFamily="2" charset="2"/>
              <a:buNone/>
              <a:defRPr/>
            </a:pPr>
            <a:r>
              <a:rPr lang="en-US" noProof="1" smtClean="0">
                <a:latin typeface="Courier New" pitchFamily="49" charset="0"/>
                <a:cs typeface="Courier New" pitchFamily="49" charset="0"/>
              </a:rPr>
              <a:t>#include "Employee.h"</a:t>
            </a:r>
          </a:p>
          <a:p>
            <a:pPr marL="0" indent="0">
              <a:buFont typeface="Wingdings" pitchFamily="2" charset="2"/>
              <a:buNone/>
              <a:defRPr/>
            </a:pPr>
            <a:r>
              <a:rPr lang="en-US" noProof="1" smtClean="0">
                <a:latin typeface="Courier New" pitchFamily="49" charset="0"/>
                <a:cs typeface="Courier New" pitchFamily="49" charset="0"/>
              </a:rPr>
              <a:t>#include "Student.h"</a:t>
            </a:r>
          </a:p>
          <a:p>
            <a:pPr marL="0" indent="0">
              <a:buFont typeface="Wingdings" pitchFamily="2" charset="2"/>
              <a:buNone/>
              <a:defRPr/>
            </a:pPr>
            <a:r>
              <a:rPr lang="en-US" noProof="1" smtClean="0">
                <a:latin typeface="Courier New" pitchFamily="49" charset="0"/>
                <a:cs typeface="Courier New" pitchFamily="49" charset="0"/>
              </a:rPr>
              <a:t>class Student_Worker : public Employee, public Student {</a:t>
            </a:r>
          </a:p>
          <a:p>
            <a:pPr marL="342900" indent="0">
              <a:buFont typeface="Wingdings" pitchFamily="2" charset="2"/>
              <a:buNone/>
              <a:defRPr/>
            </a:pPr>
            <a:r>
              <a:rPr lang="en-US" noProof="1" smtClean="0">
                <a:latin typeface="Courier New" pitchFamily="49" charset="0"/>
                <a:cs typeface="Courier New" pitchFamily="49" charset="0"/>
              </a:rPr>
              <a:t>public:</a:t>
            </a:r>
          </a:p>
          <a:p>
            <a:pPr marL="685800" indent="0">
              <a:buFont typeface="Wingdings" pitchFamily="2" charset="2"/>
              <a:buNone/>
              <a:defRPr/>
            </a:pPr>
            <a:r>
              <a:rPr lang="en-US" noProof="1" smtClean="0">
                <a:latin typeface="Courier New" pitchFamily="49" charset="0"/>
                <a:cs typeface="Courier New" pitchFamily="49" charset="0"/>
              </a:rPr>
              <a:t>Student_Worker(const std::string&amp; the_name,</a:t>
            </a:r>
          </a:p>
          <a:p>
            <a:pPr marL="2286000" indent="0">
              <a:buFont typeface="Wingdings" pitchFamily="2" charset="2"/>
              <a:buNone/>
              <a:defRPr/>
            </a:pPr>
            <a:r>
              <a:rPr lang="en-US" noProof="1" smtClean="0">
                <a:latin typeface="Courier New" pitchFamily="49" charset="0"/>
                <a:cs typeface="Courier New" pitchFamily="49" charset="0"/>
              </a:rPr>
              <a:t>Address* the_address,</a:t>
            </a:r>
          </a:p>
          <a:p>
            <a:pPr marL="2286000" indent="0">
              <a:buFont typeface="Wingdings" pitchFamily="2" charset="2"/>
              <a:buNone/>
              <a:defRPr/>
            </a:pPr>
            <a:r>
              <a:rPr lang="en-US" noProof="1" smtClean="0">
                <a:latin typeface="Courier New" pitchFamily="49" charset="0"/>
                <a:cs typeface="Courier New" pitchFamily="49" charset="0"/>
              </a:rPr>
              <a:t>double the_rate,</a:t>
            </a:r>
          </a:p>
          <a:p>
            <a:pPr marL="2286000" indent="0">
              <a:buFont typeface="Wingdings" pitchFamily="2" charset="2"/>
              <a:buNone/>
              <a:defRPr/>
            </a:pPr>
            <a:r>
              <a:rPr lang="en-US" noProof="1" smtClean="0">
                <a:latin typeface="Courier New" pitchFamily="49" charset="0"/>
                <a:cs typeface="Courier New" pitchFamily="49" charset="0"/>
              </a:rPr>
              <a:t>const std::string&amp; the_major) :</a:t>
            </a:r>
          </a:p>
          <a:p>
            <a:pPr marL="1028700" indent="0">
              <a:buFont typeface="Wingdings" pitchFamily="2" charset="2"/>
              <a:buNone/>
              <a:defRPr/>
            </a:pPr>
            <a:r>
              <a:rPr lang="en-US" noProof="1" smtClean="0">
                <a:latin typeface="Courier New" pitchFamily="49" charset="0"/>
                <a:cs typeface="Courier New" pitchFamily="49" charset="0"/>
              </a:rPr>
              <a:t>Employee(the_name, the_address, the_rate),</a:t>
            </a:r>
          </a:p>
          <a:p>
            <a:pPr marL="1028700" indent="0">
              <a:buFont typeface="Wingdings" pitchFamily="2" charset="2"/>
              <a:buNone/>
              <a:defRPr/>
            </a:pPr>
            <a:r>
              <a:rPr lang="en-US" noProof="1" smtClean="0">
                <a:latin typeface="Courier New" pitchFamily="49" charset="0"/>
                <a:cs typeface="Courier New" pitchFamily="49" charset="0"/>
              </a:rPr>
              <a:t>Student(the_name, the_address, the_major) {}</a:t>
            </a:r>
          </a:p>
          <a:p>
            <a:pPr marL="685800" indent="0">
              <a:buFont typeface="Wingdings" pitchFamily="2" charset="2"/>
              <a:buNone/>
              <a:defRPr/>
            </a:pPr>
            <a:r>
              <a:rPr lang="en-US" noProof="1" smtClean="0">
                <a:latin typeface="Courier New" pitchFamily="49" charset="0"/>
                <a:cs typeface="Courier New" pitchFamily="49" charset="0"/>
              </a:rPr>
              <a:t>std::string to_string() const;</a:t>
            </a:r>
          </a:p>
          <a:p>
            <a:pPr marL="0" indent="0">
              <a:buFont typeface="Wingdings" pitchFamily="2" charset="2"/>
              <a:buNone/>
              <a:defRPr/>
            </a:pPr>
            <a:r>
              <a:rPr lang="en-US" noProof="1" smtClean="0">
                <a:latin typeface="Courier New" pitchFamily="49" charset="0"/>
                <a:cs typeface="Courier New" pitchFamily="49" charset="0"/>
              </a:rPr>
              <a:t>};</a:t>
            </a:r>
          </a:p>
          <a:p>
            <a:pPr marL="0" indent="0">
              <a:buFont typeface="Wingdings" pitchFamily="2" charset="2"/>
              <a:buNone/>
              <a:defRPr/>
            </a:pPr>
            <a:r>
              <a:rPr lang="en-US" noProof="1" smtClean="0">
                <a:latin typeface="Courier New" pitchFamily="49" charset="0"/>
                <a:cs typeface="Courier New" pitchFamily="49" charset="0"/>
              </a:rPr>
              <a:t>#endif</a:t>
            </a:r>
            <a:endParaRPr lang="en-US" noProof="1">
              <a:latin typeface="Courier New" pitchFamily="49" charset="0"/>
              <a:cs typeface="Courier New" pitchFamily="49" charset="0"/>
            </a:endParaRPr>
          </a:p>
        </p:txBody>
      </p:sp>
      <p:sp>
        <p:nvSpPr>
          <p:cNvPr id="4" name="Line Callout 1 3"/>
          <p:cNvSpPr/>
          <p:nvPr/>
        </p:nvSpPr>
        <p:spPr>
          <a:xfrm>
            <a:off x="5257800" y="2057400"/>
            <a:ext cx="3276600" cy="838200"/>
          </a:xfrm>
          <a:prstGeom prst="borderCallout1">
            <a:avLst>
              <a:gd name="adj1" fmla="val 18750"/>
              <a:gd name="adj2" fmla="val -8333"/>
              <a:gd name="adj3" fmla="val 124621"/>
              <a:gd name="adj4" fmla="val -375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The heading shows that class </a:t>
            </a:r>
            <a:r>
              <a:rPr lang="en-US" sz="1400">
                <a:solidFill>
                  <a:srgbClr val="FFFFFF"/>
                </a:solidFill>
                <a:latin typeface="Courier New" pitchFamily="49" charset="0"/>
                <a:cs typeface="Courier New" pitchFamily="49" charset="0"/>
              </a:rPr>
              <a:t>Student_Worker</a:t>
            </a:r>
            <a:r>
              <a:rPr lang="en-US" sz="1400">
                <a:solidFill>
                  <a:srgbClr val="FFFFFF"/>
                </a:solidFill>
                <a:cs typeface="Arial" charset="0"/>
              </a:rPr>
              <a:t> </a:t>
            </a:r>
            <a:r>
              <a:rPr lang="en-US">
                <a:solidFill>
                  <a:srgbClr val="FFFFFF"/>
                </a:solidFill>
                <a:cs typeface="Arial" charset="0"/>
              </a:rPr>
              <a:t>extends class </a:t>
            </a:r>
            <a:r>
              <a:rPr lang="en-US" sz="1400">
                <a:solidFill>
                  <a:srgbClr val="FFFFFF"/>
                </a:solidFill>
                <a:latin typeface="Courier New" pitchFamily="49" charset="0"/>
                <a:cs typeface="Courier New" pitchFamily="49" charset="0"/>
              </a:rPr>
              <a:t>Employee</a:t>
            </a:r>
            <a:r>
              <a:rPr lang="en-US">
                <a:solidFill>
                  <a:srgbClr val="FFFFFF"/>
                </a:solidFill>
                <a:cs typeface="Arial" charset="0"/>
              </a:rPr>
              <a:t> and class </a:t>
            </a:r>
            <a:r>
              <a:rPr lang="en-US" sz="1400">
                <a:solidFill>
                  <a:srgbClr val="FFFFFF"/>
                </a:solidFill>
                <a:latin typeface="Courier New" pitchFamily="49" charset="0"/>
                <a:cs typeface="Courier New" pitchFamily="49" charset="0"/>
              </a:rPr>
              <a:t>Student</a:t>
            </a:r>
            <a:endParaRPr lang="en-US">
              <a:solidFill>
                <a:srgbClr val="FFFFFF"/>
              </a:solidFill>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a:xfrm>
            <a:off x="612775" y="228600"/>
            <a:ext cx="8153400" cy="990600"/>
          </a:xfrm>
        </p:spPr>
        <p:txBody>
          <a:bodyPr/>
          <a:lstStyle/>
          <a:p>
            <a:r>
              <a:rPr lang="en-US" b="1" i="1" smtClean="0"/>
              <a:t>Is-a</a:t>
            </a:r>
            <a:r>
              <a:rPr lang="en-US" b="1" smtClean="0"/>
              <a:t> Versus </a:t>
            </a:r>
            <a:r>
              <a:rPr lang="en-US" b="1" i="1" smtClean="0"/>
              <a:t>Has-a</a:t>
            </a:r>
            <a:r>
              <a:rPr lang="en-US" b="1" smtClean="0"/>
              <a:t> Relationships</a:t>
            </a:r>
            <a:endParaRPr lang="en-US" smtClean="0"/>
          </a:p>
        </p:txBody>
      </p:sp>
      <p:sp>
        <p:nvSpPr>
          <p:cNvPr id="21506" name="Content Placeholder 4"/>
          <p:cNvSpPr>
            <a:spLocks noGrp="1"/>
          </p:cNvSpPr>
          <p:nvPr>
            <p:ph sz="quarter" idx="1"/>
          </p:nvPr>
        </p:nvSpPr>
        <p:spPr>
          <a:xfrm>
            <a:off x="612775" y="1600200"/>
            <a:ext cx="8153400" cy="4495800"/>
          </a:xfrm>
        </p:spPr>
        <p:txBody>
          <a:bodyPr/>
          <a:lstStyle/>
          <a:p>
            <a:pPr>
              <a:lnSpc>
                <a:spcPct val="90000"/>
              </a:lnSpc>
            </a:pPr>
            <a:r>
              <a:rPr lang="en-US" smtClean="0"/>
              <a:t>The </a:t>
            </a:r>
            <a:r>
              <a:rPr lang="en-US" i="1" smtClean="0"/>
              <a:t>is-a </a:t>
            </a:r>
            <a:r>
              <a:rPr lang="en-US" smtClean="0"/>
              <a:t>relationship between classes means that every instance of one class is also an instance of the other class (but not the other way around) </a:t>
            </a:r>
          </a:p>
          <a:p>
            <a:pPr marL="319088" lvl="1" indent="-319088">
              <a:lnSpc>
                <a:spcPct val="90000"/>
              </a:lnSpc>
              <a:spcBef>
                <a:spcPts val="700"/>
              </a:spcBef>
              <a:buClr>
                <a:schemeClr val="accent2"/>
              </a:buClr>
              <a:buSzPct val="60000"/>
              <a:buFont typeface="Wingdings" pitchFamily="2" charset="2"/>
              <a:buChar char=""/>
            </a:pPr>
            <a:r>
              <a:rPr lang="en-US" sz="2900" smtClean="0"/>
              <a:t>A jet airplane is an airplane, but not all airplanes are jet airplanes </a:t>
            </a:r>
          </a:p>
          <a:p>
            <a:pPr>
              <a:lnSpc>
                <a:spcPct val="90000"/>
              </a:lnSpc>
            </a:pPr>
            <a:r>
              <a:rPr lang="en-US" smtClean="0"/>
              <a:t>The </a:t>
            </a:r>
            <a:r>
              <a:rPr lang="en-US" i="1" smtClean="0"/>
              <a:t>is-a </a:t>
            </a:r>
            <a:r>
              <a:rPr lang="en-US" smtClean="0"/>
              <a:t>relationship is represented in object oriented programming by extending a class</a:t>
            </a:r>
          </a:p>
          <a:p>
            <a:pPr>
              <a:lnSpc>
                <a:spcPct val="90000"/>
              </a:lnSpc>
            </a:pPr>
            <a:r>
              <a:rPr lang="en-US" smtClean="0"/>
              <a:t>To say that a jet plane </a:t>
            </a:r>
            <a:r>
              <a:rPr lang="en-US" i="1" smtClean="0"/>
              <a:t>is an </a:t>
            </a:r>
            <a:r>
              <a:rPr lang="en-US" smtClean="0"/>
              <a:t>airplane means that the jet plane class is a derived class of the airplane class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Definition of </a:t>
            </a:r>
            <a:r>
              <a:rPr lang="en-US" sz="3600" b="1" dirty="0" err="1" smtClean="0">
                <a:latin typeface="Courier New" pitchFamily="49" charset="0"/>
                <a:cs typeface="Courier New" pitchFamily="49" charset="0"/>
              </a:rPr>
              <a:t>Student_Worker</a:t>
            </a:r>
            <a:r>
              <a:rPr lang="en-US" dirty="0" smtClean="0"/>
              <a:t> </a:t>
            </a:r>
            <a:r>
              <a:rPr lang="en-US" b="1" dirty="0" smtClean="0"/>
              <a:t>(</a:t>
            </a:r>
            <a:r>
              <a:rPr lang="en-US" b="1" dirty="0"/>
              <a:t>cont.)</a:t>
            </a:r>
            <a:endParaRPr lang="en-US" b="1" dirty="0">
              <a:latin typeface="Courier New" pitchFamily="49" charset="0"/>
              <a:cs typeface="Courier New" pitchFamily="49" charset="0"/>
            </a:endParaRPr>
          </a:p>
        </p:txBody>
      </p:sp>
      <p:sp>
        <p:nvSpPr>
          <p:cNvPr id="3" name="Content Placeholder 2"/>
          <p:cNvSpPr>
            <a:spLocks noGrp="1"/>
          </p:cNvSpPr>
          <p:nvPr>
            <p:ph sz="quarter" idx="1"/>
          </p:nvPr>
        </p:nvSpPr>
        <p:spPr>
          <a:xfrm>
            <a:off x="612775" y="1600200"/>
            <a:ext cx="8153400" cy="4495800"/>
          </a:xfrm>
        </p:spPr>
        <p:txBody>
          <a:bodyPr>
            <a:normAutofit fontScale="47500" lnSpcReduction="20000"/>
          </a:bodyPr>
          <a:lstStyle/>
          <a:p>
            <a:pPr marL="0" indent="0">
              <a:buFont typeface="Wingdings" pitchFamily="2" charset="2"/>
              <a:buNone/>
              <a:defRPr/>
            </a:pPr>
            <a:r>
              <a:rPr lang="en-US" noProof="1" smtClean="0">
                <a:latin typeface="Courier New" pitchFamily="49" charset="0"/>
                <a:cs typeface="Courier New" pitchFamily="49" charset="0"/>
              </a:rPr>
              <a:t>Student_Worker.h</a:t>
            </a:r>
          </a:p>
          <a:p>
            <a:pPr marL="0" indent="0">
              <a:buFont typeface="Wingdings" pitchFamily="2" charset="2"/>
              <a:buNone/>
              <a:defRPr/>
            </a:pPr>
            <a:endParaRPr lang="en-US" noProof="1" smtClean="0">
              <a:latin typeface="Courier New" pitchFamily="49" charset="0"/>
              <a:cs typeface="Courier New" pitchFamily="49" charset="0"/>
            </a:endParaRPr>
          </a:p>
          <a:p>
            <a:pPr marL="0" indent="0">
              <a:buFont typeface="Wingdings" pitchFamily="2" charset="2"/>
              <a:buNone/>
              <a:defRPr/>
            </a:pPr>
            <a:r>
              <a:rPr lang="en-US" noProof="1" smtClean="0">
                <a:latin typeface="Courier New" pitchFamily="49" charset="0"/>
                <a:cs typeface="Courier New" pitchFamily="49" charset="0"/>
              </a:rPr>
              <a:t>#ifndef STUDENT_WORKER_H_</a:t>
            </a:r>
          </a:p>
          <a:p>
            <a:pPr marL="0" indent="0">
              <a:buFont typeface="Wingdings" pitchFamily="2" charset="2"/>
              <a:buNone/>
              <a:defRPr/>
            </a:pPr>
            <a:r>
              <a:rPr lang="en-US" noProof="1" smtClean="0">
                <a:latin typeface="Courier New" pitchFamily="49" charset="0"/>
                <a:cs typeface="Courier New" pitchFamily="49" charset="0"/>
              </a:rPr>
              <a:t>#define STUDENT_WORKER_H_</a:t>
            </a:r>
          </a:p>
          <a:p>
            <a:pPr marL="0" indent="0">
              <a:buFont typeface="Wingdings" pitchFamily="2" charset="2"/>
              <a:buNone/>
              <a:defRPr/>
            </a:pPr>
            <a:r>
              <a:rPr lang="en-US" noProof="1" smtClean="0">
                <a:latin typeface="Courier New" pitchFamily="49" charset="0"/>
                <a:cs typeface="Courier New" pitchFamily="49" charset="0"/>
              </a:rPr>
              <a:t>#include "Employee.h"</a:t>
            </a:r>
          </a:p>
          <a:p>
            <a:pPr marL="0" indent="0">
              <a:buFont typeface="Wingdings" pitchFamily="2" charset="2"/>
              <a:buNone/>
              <a:defRPr/>
            </a:pPr>
            <a:r>
              <a:rPr lang="en-US" noProof="1" smtClean="0">
                <a:latin typeface="Courier New" pitchFamily="49" charset="0"/>
                <a:cs typeface="Courier New" pitchFamily="49" charset="0"/>
              </a:rPr>
              <a:t>#include "Student.h"</a:t>
            </a:r>
          </a:p>
          <a:p>
            <a:pPr marL="0" indent="0">
              <a:buFont typeface="Wingdings" pitchFamily="2" charset="2"/>
              <a:buNone/>
              <a:defRPr/>
            </a:pPr>
            <a:r>
              <a:rPr lang="en-US" noProof="1" smtClean="0">
                <a:latin typeface="Courier New" pitchFamily="49" charset="0"/>
                <a:cs typeface="Courier New" pitchFamily="49" charset="0"/>
              </a:rPr>
              <a:t>class Student_Worker : public Employee, public Student {</a:t>
            </a:r>
          </a:p>
          <a:p>
            <a:pPr marL="342900" indent="0">
              <a:buFont typeface="Wingdings" pitchFamily="2" charset="2"/>
              <a:buNone/>
              <a:defRPr/>
            </a:pPr>
            <a:r>
              <a:rPr lang="en-US" noProof="1" smtClean="0">
                <a:latin typeface="Courier New" pitchFamily="49" charset="0"/>
                <a:cs typeface="Courier New" pitchFamily="49" charset="0"/>
              </a:rPr>
              <a:t>public:</a:t>
            </a:r>
          </a:p>
          <a:p>
            <a:pPr marL="685800" indent="0">
              <a:buFont typeface="Wingdings" pitchFamily="2" charset="2"/>
              <a:buNone/>
              <a:defRPr/>
            </a:pPr>
            <a:r>
              <a:rPr lang="en-US" noProof="1" smtClean="0">
                <a:latin typeface="Courier New" pitchFamily="49" charset="0"/>
                <a:cs typeface="Courier New" pitchFamily="49" charset="0"/>
              </a:rPr>
              <a:t>Student_Worker(const std::string&amp; the_name,</a:t>
            </a:r>
          </a:p>
          <a:p>
            <a:pPr marL="2286000" indent="0">
              <a:buFont typeface="Wingdings" pitchFamily="2" charset="2"/>
              <a:buNone/>
              <a:defRPr/>
            </a:pPr>
            <a:r>
              <a:rPr lang="en-US" noProof="1" smtClean="0">
                <a:latin typeface="Courier New" pitchFamily="49" charset="0"/>
                <a:cs typeface="Courier New" pitchFamily="49" charset="0"/>
              </a:rPr>
              <a:t>Address* the_address,</a:t>
            </a:r>
          </a:p>
          <a:p>
            <a:pPr marL="2286000" indent="0">
              <a:buFont typeface="Wingdings" pitchFamily="2" charset="2"/>
              <a:buNone/>
              <a:defRPr/>
            </a:pPr>
            <a:r>
              <a:rPr lang="en-US" noProof="1" smtClean="0">
                <a:latin typeface="Courier New" pitchFamily="49" charset="0"/>
                <a:cs typeface="Courier New" pitchFamily="49" charset="0"/>
              </a:rPr>
              <a:t>double the_rate,</a:t>
            </a:r>
          </a:p>
          <a:p>
            <a:pPr marL="2286000" indent="0">
              <a:buFont typeface="Wingdings" pitchFamily="2" charset="2"/>
              <a:buNone/>
              <a:defRPr/>
            </a:pPr>
            <a:r>
              <a:rPr lang="en-US" noProof="1" smtClean="0">
                <a:latin typeface="Courier New" pitchFamily="49" charset="0"/>
                <a:cs typeface="Courier New" pitchFamily="49" charset="0"/>
              </a:rPr>
              <a:t>const std::string&amp; the_major) :</a:t>
            </a:r>
          </a:p>
          <a:p>
            <a:pPr marL="1028700" indent="0">
              <a:buFont typeface="Wingdings" pitchFamily="2" charset="2"/>
              <a:buNone/>
              <a:defRPr/>
            </a:pPr>
            <a:r>
              <a:rPr lang="en-US" noProof="1" smtClean="0">
                <a:latin typeface="Courier New" pitchFamily="49" charset="0"/>
                <a:cs typeface="Courier New" pitchFamily="49" charset="0"/>
              </a:rPr>
              <a:t>Employee(the_name, the_address, the_rate),</a:t>
            </a:r>
          </a:p>
          <a:p>
            <a:pPr marL="1028700" indent="0">
              <a:buFont typeface="Wingdings" pitchFamily="2" charset="2"/>
              <a:buNone/>
              <a:defRPr/>
            </a:pPr>
            <a:r>
              <a:rPr lang="en-US" noProof="1" smtClean="0">
                <a:latin typeface="Courier New" pitchFamily="49" charset="0"/>
                <a:cs typeface="Courier New" pitchFamily="49" charset="0"/>
              </a:rPr>
              <a:t>Student(the_name, the_address, the_major) {}</a:t>
            </a:r>
          </a:p>
          <a:p>
            <a:pPr marL="685800" indent="0">
              <a:buFont typeface="Wingdings" pitchFamily="2" charset="2"/>
              <a:buNone/>
              <a:defRPr/>
            </a:pPr>
            <a:r>
              <a:rPr lang="en-US" noProof="1" smtClean="0">
                <a:latin typeface="Courier New" pitchFamily="49" charset="0"/>
                <a:cs typeface="Courier New" pitchFamily="49" charset="0"/>
              </a:rPr>
              <a:t>std::string to_string() const;</a:t>
            </a:r>
          </a:p>
          <a:p>
            <a:pPr marL="0" indent="0">
              <a:buFont typeface="Wingdings" pitchFamily="2" charset="2"/>
              <a:buNone/>
              <a:defRPr/>
            </a:pPr>
            <a:r>
              <a:rPr lang="en-US" noProof="1" smtClean="0">
                <a:latin typeface="Courier New" pitchFamily="49" charset="0"/>
                <a:cs typeface="Courier New" pitchFamily="49" charset="0"/>
              </a:rPr>
              <a:t>};</a:t>
            </a:r>
          </a:p>
          <a:p>
            <a:pPr marL="0" indent="0">
              <a:buFont typeface="Wingdings" pitchFamily="2" charset="2"/>
              <a:buNone/>
              <a:defRPr/>
            </a:pPr>
            <a:r>
              <a:rPr lang="en-US" noProof="1" smtClean="0">
                <a:latin typeface="Courier New" pitchFamily="49" charset="0"/>
                <a:cs typeface="Courier New" pitchFamily="49" charset="0"/>
              </a:rPr>
              <a:t>#endif</a:t>
            </a:r>
            <a:endParaRPr lang="en-US" noProof="1">
              <a:latin typeface="Courier New" pitchFamily="49" charset="0"/>
              <a:cs typeface="Courier New" pitchFamily="49" charset="0"/>
            </a:endParaRPr>
          </a:p>
        </p:txBody>
      </p:sp>
      <p:sp>
        <p:nvSpPr>
          <p:cNvPr id="4" name="Line Callout 1 3"/>
          <p:cNvSpPr/>
          <p:nvPr/>
        </p:nvSpPr>
        <p:spPr>
          <a:xfrm>
            <a:off x="6477000" y="2743200"/>
            <a:ext cx="2514600" cy="1524000"/>
          </a:xfrm>
          <a:prstGeom prst="borderCallout1">
            <a:avLst>
              <a:gd name="adj1" fmla="val 47917"/>
              <a:gd name="adj2" fmla="val -3788"/>
              <a:gd name="adj3" fmla="val 131496"/>
              <a:gd name="adj4" fmla="val -131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rgbClr val="FFFFFF"/>
                </a:solidFill>
                <a:cs typeface="Arial" charset="0"/>
              </a:rPr>
              <a:t>The constructor contains two initialization expressions separated by a comma</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Definition of </a:t>
            </a:r>
            <a:r>
              <a:rPr lang="en-US" sz="3600" b="1" dirty="0" err="1" smtClean="0">
                <a:latin typeface="Courier New" pitchFamily="49" charset="0"/>
                <a:cs typeface="Courier New" pitchFamily="49" charset="0"/>
              </a:rPr>
              <a:t>Student_Worker</a:t>
            </a:r>
            <a:r>
              <a:rPr lang="en-US" sz="3600" b="1" dirty="0" smtClean="0">
                <a:latin typeface="Courier New" pitchFamily="49" charset="0"/>
                <a:cs typeface="Courier New" pitchFamily="49" charset="0"/>
              </a:rPr>
              <a:t> </a:t>
            </a:r>
            <a:r>
              <a:rPr lang="en-US" b="1" dirty="0"/>
              <a:t>(cont.)</a:t>
            </a:r>
            <a:endParaRPr lang="en-US" b="1" dirty="0">
              <a:latin typeface="Courier New" pitchFamily="49" charset="0"/>
              <a:cs typeface="Courier New" pitchFamily="49" charset="0"/>
            </a:endParaRPr>
          </a:p>
        </p:txBody>
      </p:sp>
      <p:sp>
        <p:nvSpPr>
          <p:cNvPr id="3" name="Content Placeholder 2"/>
          <p:cNvSpPr>
            <a:spLocks noGrp="1"/>
          </p:cNvSpPr>
          <p:nvPr>
            <p:ph sz="quarter" idx="1"/>
          </p:nvPr>
        </p:nvSpPr>
        <p:spPr>
          <a:xfrm>
            <a:off x="612775" y="1600200"/>
            <a:ext cx="8153400" cy="4495800"/>
          </a:xfrm>
        </p:spPr>
        <p:txBody>
          <a:bodyPr>
            <a:normAutofit fontScale="47500" lnSpcReduction="20000"/>
          </a:bodyPr>
          <a:lstStyle/>
          <a:p>
            <a:pPr marL="0" indent="0">
              <a:buFont typeface="Wingdings" pitchFamily="2" charset="2"/>
              <a:buNone/>
              <a:defRPr/>
            </a:pPr>
            <a:r>
              <a:rPr lang="en-US" noProof="1" smtClean="0">
                <a:latin typeface="Courier New" pitchFamily="49" charset="0"/>
                <a:cs typeface="Courier New" pitchFamily="49" charset="0"/>
              </a:rPr>
              <a:t>Student_Worker.h</a:t>
            </a:r>
          </a:p>
          <a:p>
            <a:pPr marL="0" indent="0">
              <a:buFont typeface="Wingdings" pitchFamily="2" charset="2"/>
              <a:buNone/>
              <a:defRPr/>
            </a:pPr>
            <a:endParaRPr lang="en-US" noProof="1" smtClean="0">
              <a:latin typeface="Courier New" pitchFamily="49" charset="0"/>
              <a:cs typeface="Courier New" pitchFamily="49" charset="0"/>
            </a:endParaRPr>
          </a:p>
          <a:p>
            <a:pPr marL="0" indent="0">
              <a:buFont typeface="Wingdings" pitchFamily="2" charset="2"/>
              <a:buNone/>
              <a:defRPr/>
            </a:pPr>
            <a:r>
              <a:rPr lang="en-US" noProof="1" smtClean="0">
                <a:latin typeface="Courier New" pitchFamily="49" charset="0"/>
                <a:cs typeface="Courier New" pitchFamily="49" charset="0"/>
              </a:rPr>
              <a:t>#ifndef STUDENT_WORKER_H_</a:t>
            </a:r>
          </a:p>
          <a:p>
            <a:pPr marL="0" indent="0">
              <a:buFont typeface="Wingdings" pitchFamily="2" charset="2"/>
              <a:buNone/>
              <a:defRPr/>
            </a:pPr>
            <a:r>
              <a:rPr lang="en-US" noProof="1" smtClean="0">
                <a:latin typeface="Courier New" pitchFamily="49" charset="0"/>
                <a:cs typeface="Courier New" pitchFamily="49" charset="0"/>
              </a:rPr>
              <a:t>#define STUDENT_WORKER_H_</a:t>
            </a:r>
          </a:p>
          <a:p>
            <a:pPr marL="0" indent="0">
              <a:buFont typeface="Wingdings" pitchFamily="2" charset="2"/>
              <a:buNone/>
              <a:defRPr/>
            </a:pPr>
            <a:r>
              <a:rPr lang="en-US" noProof="1" smtClean="0">
                <a:latin typeface="Courier New" pitchFamily="49" charset="0"/>
                <a:cs typeface="Courier New" pitchFamily="49" charset="0"/>
              </a:rPr>
              <a:t>#include "Employee.h"</a:t>
            </a:r>
          </a:p>
          <a:p>
            <a:pPr marL="0" indent="0">
              <a:buFont typeface="Wingdings" pitchFamily="2" charset="2"/>
              <a:buNone/>
              <a:defRPr/>
            </a:pPr>
            <a:r>
              <a:rPr lang="en-US" noProof="1" smtClean="0">
                <a:latin typeface="Courier New" pitchFamily="49" charset="0"/>
                <a:cs typeface="Courier New" pitchFamily="49" charset="0"/>
              </a:rPr>
              <a:t>#include "Student.h"</a:t>
            </a:r>
          </a:p>
          <a:p>
            <a:pPr marL="0" indent="0">
              <a:buFont typeface="Wingdings" pitchFamily="2" charset="2"/>
              <a:buNone/>
              <a:defRPr/>
            </a:pPr>
            <a:r>
              <a:rPr lang="en-US" noProof="1" smtClean="0">
                <a:latin typeface="Courier New" pitchFamily="49" charset="0"/>
                <a:cs typeface="Courier New" pitchFamily="49" charset="0"/>
              </a:rPr>
              <a:t>class Student_Worker : public Employee, public Student {</a:t>
            </a:r>
          </a:p>
          <a:p>
            <a:pPr marL="342900" indent="0">
              <a:buFont typeface="Wingdings" pitchFamily="2" charset="2"/>
              <a:buNone/>
              <a:defRPr/>
            </a:pPr>
            <a:r>
              <a:rPr lang="en-US" noProof="1" smtClean="0">
                <a:latin typeface="Courier New" pitchFamily="49" charset="0"/>
                <a:cs typeface="Courier New" pitchFamily="49" charset="0"/>
              </a:rPr>
              <a:t>public:</a:t>
            </a:r>
          </a:p>
          <a:p>
            <a:pPr marL="685800" indent="0">
              <a:buFont typeface="Wingdings" pitchFamily="2" charset="2"/>
              <a:buNone/>
              <a:defRPr/>
            </a:pPr>
            <a:r>
              <a:rPr lang="en-US" noProof="1" smtClean="0">
                <a:latin typeface="Courier New" pitchFamily="49" charset="0"/>
                <a:cs typeface="Courier New" pitchFamily="49" charset="0"/>
              </a:rPr>
              <a:t>Student_Worker(const std::string&amp; the_name,</a:t>
            </a:r>
          </a:p>
          <a:p>
            <a:pPr marL="2286000" indent="0">
              <a:buFont typeface="Wingdings" pitchFamily="2" charset="2"/>
              <a:buNone/>
              <a:defRPr/>
            </a:pPr>
            <a:r>
              <a:rPr lang="en-US" noProof="1" smtClean="0">
                <a:latin typeface="Courier New" pitchFamily="49" charset="0"/>
                <a:cs typeface="Courier New" pitchFamily="49" charset="0"/>
              </a:rPr>
              <a:t>Address* the_address,</a:t>
            </a:r>
          </a:p>
          <a:p>
            <a:pPr marL="2286000" indent="0">
              <a:buFont typeface="Wingdings" pitchFamily="2" charset="2"/>
              <a:buNone/>
              <a:defRPr/>
            </a:pPr>
            <a:r>
              <a:rPr lang="en-US" noProof="1" smtClean="0">
                <a:latin typeface="Courier New" pitchFamily="49" charset="0"/>
                <a:cs typeface="Courier New" pitchFamily="49" charset="0"/>
              </a:rPr>
              <a:t>double the_rate,</a:t>
            </a:r>
          </a:p>
          <a:p>
            <a:pPr marL="2286000" indent="0">
              <a:buFont typeface="Wingdings" pitchFamily="2" charset="2"/>
              <a:buNone/>
              <a:defRPr/>
            </a:pPr>
            <a:r>
              <a:rPr lang="en-US" noProof="1" smtClean="0">
                <a:latin typeface="Courier New" pitchFamily="49" charset="0"/>
                <a:cs typeface="Courier New" pitchFamily="49" charset="0"/>
              </a:rPr>
              <a:t>const std::string&amp; the_major) :</a:t>
            </a:r>
          </a:p>
          <a:p>
            <a:pPr marL="1028700" indent="0">
              <a:buFont typeface="Wingdings" pitchFamily="2" charset="2"/>
              <a:buNone/>
              <a:defRPr/>
            </a:pPr>
            <a:r>
              <a:rPr lang="en-US" noProof="1" smtClean="0">
                <a:latin typeface="Courier New" pitchFamily="49" charset="0"/>
                <a:cs typeface="Courier New" pitchFamily="49" charset="0"/>
              </a:rPr>
              <a:t>Employee(the_name, the_address, the_rate),</a:t>
            </a:r>
          </a:p>
          <a:p>
            <a:pPr marL="1028700" indent="0">
              <a:buFont typeface="Wingdings" pitchFamily="2" charset="2"/>
              <a:buNone/>
              <a:defRPr/>
            </a:pPr>
            <a:r>
              <a:rPr lang="en-US" noProof="1" smtClean="0">
                <a:latin typeface="Courier New" pitchFamily="49" charset="0"/>
                <a:cs typeface="Courier New" pitchFamily="49" charset="0"/>
              </a:rPr>
              <a:t>Student(the_name, the_address, the_major) {}</a:t>
            </a:r>
          </a:p>
          <a:p>
            <a:pPr marL="685800" indent="0">
              <a:buFont typeface="Wingdings" pitchFamily="2" charset="2"/>
              <a:buNone/>
              <a:defRPr/>
            </a:pPr>
            <a:r>
              <a:rPr lang="en-US" noProof="1" smtClean="0">
                <a:latin typeface="Courier New" pitchFamily="49" charset="0"/>
                <a:cs typeface="Courier New" pitchFamily="49" charset="0"/>
              </a:rPr>
              <a:t>std::string to_string() const;</a:t>
            </a:r>
          </a:p>
          <a:p>
            <a:pPr marL="0" indent="0">
              <a:buFont typeface="Wingdings" pitchFamily="2" charset="2"/>
              <a:buNone/>
              <a:defRPr/>
            </a:pPr>
            <a:r>
              <a:rPr lang="en-US" noProof="1" smtClean="0">
                <a:latin typeface="Courier New" pitchFamily="49" charset="0"/>
                <a:cs typeface="Courier New" pitchFamily="49" charset="0"/>
              </a:rPr>
              <a:t>};</a:t>
            </a:r>
          </a:p>
          <a:p>
            <a:pPr marL="0" indent="0">
              <a:buFont typeface="Wingdings" pitchFamily="2" charset="2"/>
              <a:buNone/>
              <a:defRPr/>
            </a:pPr>
            <a:r>
              <a:rPr lang="en-US" noProof="1" smtClean="0">
                <a:latin typeface="Courier New" pitchFamily="49" charset="0"/>
                <a:cs typeface="Courier New" pitchFamily="49" charset="0"/>
              </a:rPr>
              <a:t>#endif</a:t>
            </a:r>
            <a:endParaRPr lang="en-US" noProof="1">
              <a:latin typeface="Courier New" pitchFamily="49" charset="0"/>
              <a:cs typeface="Courier New" pitchFamily="49" charset="0"/>
            </a:endParaRPr>
          </a:p>
        </p:txBody>
      </p:sp>
      <p:sp>
        <p:nvSpPr>
          <p:cNvPr id="4" name="Line Callout 1 3"/>
          <p:cNvSpPr/>
          <p:nvPr/>
        </p:nvSpPr>
        <p:spPr>
          <a:xfrm>
            <a:off x="304800" y="3581400"/>
            <a:ext cx="2362200" cy="762000"/>
          </a:xfrm>
          <a:prstGeom prst="borderCallout1">
            <a:avLst>
              <a:gd name="adj1" fmla="val 112084"/>
              <a:gd name="adj2" fmla="val 44355"/>
              <a:gd name="adj3" fmla="val 151288"/>
              <a:gd name="adj4" fmla="val 5599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The first initializes the </a:t>
            </a:r>
            <a:r>
              <a:rPr lang="en-US" sz="1400" dirty="0">
                <a:latin typeface="Courier New" pitchFamily="49" charset="0"/>
                <a:cs typeface="Courier New" pitchFamily="49" charset="0"/>
              </a:rPr>
              <a:t>Employee</a:t>
            </a:r>
            <a:r>
              <a:rPr lang="en-US" sz="1400" dirty="0"/>
              <a:t> </a:t>
            </a:r>
            <a:r>
              <a:rPr lang="en-US" dirty="0"/>
              <a:t>part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Definition of </a:t>
            </a:r>
            <a:r>
              <a:rPr lang="en-US" sz="3600" b="1" dirty="0" err="1" smtClean="0">
                <a:latin typeface="Courier New" pitchFamily="49" charset="0"/>
                <a:cs typeface="Courier New" pitchFamily="49" charset="0"/>
              </a:rPr>
              <a:t>Student_Worker</a:t>
            </a:r>
            <a:r>
              <a:rPr lang="en-US" sz="3600" b="1" dirty="0" smtClean="0">
                <a:latin typeface="Courier New" pitchFamily="49" charset="0"/>
                <a:cs typeface="Courier New" pitchFamily="49" charset="0"/>
              </a:rPr>
              <a:t> </a:t>
            </a:r>
            <a:r>
              <a:rPr lang="en-US" b="1" dirty="0" smtClean="0"/>
              <a:t>(</a:t>
            </a:r>
            <a:r>
              <a:rPr lang="en-US" b="1" dirty="0"/>
              <a:t>cont.)</a:t>
            </a:r>
            <a:endParaRPr lang="en-US" b="1" dirty="0">
              <a:latin typeface="Courier New" pitchFamily="49" charset="0"/>
              <a:cs typeface="Courier New" pitchFamily="49" charset="0"/>
            </a:endParaRPr>
          </a:p>
        </p:txBody>
      </p:sp>
      <p:sp>
        <p:nvSpPr>
          <p:cNvPr id="3" name="Content Placeholder 2"/>
          <p:cNvSpPr>
            <a:spLocks noGrp="1"/>
          </p:cNvSpPr>
          <p:nvPr>
            <p:ph sz="quarter" idx="1"/>
          </p:nvPr>
        </p:nvSpPr>
        <p:spPr>
          <a:xfrm>
            <a:off x="612775" y="1600200"/>
            <a:ext cx="8153400" cy="4495800"/>
          </a:xfrm>
        </p:spPr>
        <p:txBody>
          <a:bodyPr>
            <a:normAutofit fontScale="47500" lnSpcReduction="20000"/>
          </a:bodyPr>
          <a:lstStyle/>
          <a:p>
            <a:pPr marL="0" indent="0">
              <a:buFont typeface="Wingdings" pitchFamily="2" charset="2"/>
              <a:buNone/>
              <a:defRPr/>
            </a:pPr>
            <a:r>
              <a:rPr lang="en-US" noProof="1" smtClean="0">
                <a:latin typeface="Courier New" pitchFamily="49" charset="0"/>
                <a:cs typeface="Courier New" pitchFamily="49" charset="0"/>
              </a:rPr>
              <a:t>Student_Worker.h</a:t>
            </a:r>
          </a:p>
          <a:p>
            <a:pPr marL="0" indent="0">
              <a:buFont typeface="Wingdings" pitchFamily="2" charset="2"/>
              <a:buNone/>
              <a:defRPr/>
            </a:pPr>
            <a:endParaRPr lang="en-US" noProof="1" smtClean="0">
              <a:latin typeface="Courier New" pitchFamily="49" charset="0"/>
              <a:cs typeface="Courier New" pitchFamily="49" charset="0"/>
            </a:endParaRPr>
          </a:p>
          <a:p>
            <a:pPr marL="0" indent="0">
              <a:buFont typeface="Wingdings" pitchFamily="2" charset="2"/>
              <a:buNone/>
              <a:defRPr/>
            </a:pPr>
            <a:r>
              <a:rPr lang="en-US" noProof="1" smtClean="0">
                <a:latin typeface="Courier New" pitchFamily="49" charset="0"/>
                <a:cs typeface="Courier New" pitchFamily="49" charset="0"/>
              </a:rPr>
              <a:t>#ifndef STUDENT_WORKER_H_</a:t>
            </a:r>
          </a:p>
          <a:p>
            <a:pPr marL="0" indent="0">
              <a:buFont typeface="Wingdings" pitchFamily="2" charset="2"/>
              <a:buNone/>
              <a:defRPr/>
            </a:pPr>
            <a:r>
              <a:rPr lang="en-US" noProof="1" smtClean="0">
                <a:latin typeface="Courier New" pitchFamily="49" charset="0"/>
                <a:cs typeface="Courier New" pitchFamily="49" charset="0"/>
              </a:rPr>
              <a:t>#define STUDENT_WORKER_H_</a:t>
            </a:r>
          </a:p>
          <a:p>
            <a:pPr marL="0" indent="0">
              <a:buFont typeface="Wingdings" pitchFamily="2" charset="2"/>
              <a:buNone/>
              <a:defRPr/>
            </a:pPr>
            <a:r>
              <a:rPr lang="en-US" noProof="1" smtClean="0">
                <a:latin typeface="Courier New" pitchFamily="49" charset="0"/>
                <a:cs typeface="Courier New" pitchFamily="49" charset="0"/>
              </a:rPr>
              <a:t>#include "Employee.h"</a:t>
            </a:r>
          </a:p>
          <a:p>
            <a:pPr marL="0" indent="0">
              <a:buFont typeface="Wingdings" pitchFamily="2" charset="2"/>
              <a:buNone/>
              <a:defRPr/>
            </a:pPr>
            <a:r>
              <a:rPr lang="en-US" noProof="1" smtClean="0">
                <a:latin typeface="Courier New" pitchFamily="49" charset="0"/>
                <a:cs typeface="Courier New" pitchFamily="49" charset="0"/>
              </a:rPr>
              <a:t>#include "Student.h"</a:t>
            </a:r>
          </a:p>
          <a:p>
            <a:pPr marL="0" indent="0">
              <a:buFont typeface="Wingdings" pitchFamily="2" charset="2"/>
              <a:buNone/>
              <a:defRPr/>
            </a:pPr>
            <a:r>
              <a:rPr lang="en-US" noProof="1" smtClean="0">
                <a:latin typeface="Courier New" pitchFamily="49" charset="0"/>
                <a:cs typeface="Courier New" pitchFamily="49" charset="0"/>
              </a:rPr>
              <a:t>class Student_Worker : public Employee, public Student {</a:t>
            </a:r>
          </a:p>
          <a:p>
            <a:pPr marL="342900" indent="0">
              <a:buFont typeface="Wingdings" pitchFamily="2" charset="2"/>
              <a:buNone/>
              <a:defRPr/>
            </a:pPr>
            <a:r>
              <a:rPr lang="en-US" noProof="1" smtClean="0">
                <a:latin typeface="Courier New" pitchFamily="49" charset="0"/>
                <a:cs typeface="Courier New" pitchFamily="49" charset="0"/>
              </a:rPr>
              <a:t>public:</a:t>
            </a:r>
          </a:p>
          <a:p>
            <a:pPr marL="685800" indent="0">
              <a:buFont typeface="Wingdings" pitchFamily="2" charset="2"/>
              <a:buNone/>
              <a:defRPr/>
            </a:pPr>
            <a:r>
              <a:rPr lang="en-US" noProof="1" smtClean="0">
                <a:latin typeface="Courier New" pitchFamily="49" charset="0"/>
                <a:cs typeface="Courier New" pitchFamily="49" charset="0"/>
              </a:rPr>
              <a:t>Student_Worker(const std::string&amp; the_name,</a:t>
            </a:r>
          </a:p>
          <a:p>
            <a:pPr marL="2286000" indent="0">
              <a:buFont typeface="Wingdings" pitchFamily="2" charset="2"/>
              <a:buNone/>
              <a:defRPr/>
            </a:pPr>
            <a:r>
              <a:rPr lang="en-US" noProof="1" smtClean="0">
                <a:latin typeface="Courier New" pitchFamily="49" charset="0"/>
                <a:cs typeface="Courier New" pitchFamily="49" charset="0"/>
              </a:rPr>
              <a:t>Address* the_address,</a:t>
            </a:r>
          </a:p>
          <a:p>
            <a:pPr marL="2286000" indent="0">
              <a:buFont typeface="Wingdings" pitchFamily="2" charset="2"/>
              <a:buNone/>
              <a:defRPr/>
            </a:pPr>
            <a:r>
              <a:rPr lang="en-US" noProof="1" smtClean="0">
                <a:latin typeface="Courier New" pitchFamily="49" charset="0"/>
                <a:cs typeface="Courier New" pitchFamily="49" charset="0"/>
              </a:rPr>
              <a:t>double the_rate,</a:t>
            </a:r>
          </a:p>
          <a:p>
            <a:pPr marL="2286000" indent="0">
              <a:buFont typeface="Wingdings" pitchFamily="2" charset="2"/>
              <a:buNone/>
              <a:defRPr/>
            </a:pPr>
            <a:r>
              <a:rPr lang="en-US" noProof="1" smtClean="0">
                <a:latin typeface="Courier New" pitchFamily="49" charset="0"/>
                <a:cs typeface="Courier New" pitchFamily="49" charset="0"/>
              </a:rPr>
              <a:t>const std::string&amp; the_major) :</a:t>
            </a:r>
          </a:p>
          <a:p>
            <a:pPr marL="1028700" indent="0">
              <a:buFont typeface="Wingdings" pitchFamily="2" charset="2"/>
              <a:buNone/>
              <a:defRPr/>
            </a:pPr>
            <a:r>
              <a:rPr lang="en-US" noProof="1" smtClean="0">
                <a:latin typeface="Courier New" pitchFamily="49" charset="0"/>
                <a:cs typeface="Courier New" pitchFamily="49" charset="0"/>
              </a:rPr>
              <a:t>Employee(the_name, the_address, the_rate),</a:t>
            </a:r>
          </a:p>
          <a:p>
            <a:pPr marL="1028700" indent="0">
              <a:buFont typeface="Wingdings" pitchFamily="2" charset="2"/>
              <a:buNone/>
              <a:defRPr/>
            </a:pPr>
            <a:r>
              <a:rPr lang="en-US" noProof="1" smtClean="0">
                <a:latin typeface="Courier New" pitchFamily="49" charset="0"/>
                <a:cs typeface="Courier New" pitchFamily="49" charset="0"/>
              </a:rPr>
              <a:t>Student(the_name, the_address, the_major) {}</a:t>
            </a:r>
          </a:p>
          <a:p>
            <a:pPr marL="685800" indent="0">
              <a:buFont typeface="Wingdings" pitchFamily="2" charset="2"/>
              <a:buNone/>
              <a:defRPr/>
            </a:pPr>
            <a:r>
              <a:rPr lang="en-US" noProof="1" smtClean="0">
                <a:latin typeface="Courier New" pitchFamily="49" charset="0"/>
                <a:cs typeface="Courier New" pitchFamily="49" charset="0"/>
              </a:rPr>
              <a:t>std::string to_string() const;</a:t>
            </a:r>
          </a:p>
          <a:p>
            <a:pPr marL="0" indent="0">
              <a:buFont typeface="Wingdings" pitchFamily="2" charset="2"/>
              <a:buNone/>
              <a:defRPr/>
            </a:pPr>
            <a:r>
              <a:rPr lang="en-US" noProof="1" smtClean="0">
                <a:latin typeface="Courier New" pitchFamily="49" charset="0"/>
                <a:cs typeface="Courier New" pitchFamily="49" charset="0"/>
              </a:rPr>
              <a:t>};</a:t>
            </a:r>
          </a:p>
          <a:p>
            <a:pPr marL="0" indent="0">
              <a:buFont typeface="Wingdings" pitchFamily="2" charset="2"/>
              <a:buNone/>
              <a:defRPr/>
            </a:pPr>
            <a:r>
              <a:rPr lang="en-US" noProof="1" smtClean="0">
                <a:latin typeface="Courier New" pitchFamily="49" charset="0"/>
                <a:cs typeface="Courier New" pitchFamily="49" charset="0"/>
              </a:rPr>
              <a:t>#endif</a:t>
            </a:r>
            <a:endParaRPr lang="en-US" noProof="1">
              <a:latin typeface="Courier New" pitchFamily="49" charset="0"/>
              <a:cs typeface="Courier New" pitchFamily="49" charset="0"/>
            </a:endParaRPr>
          </a:p>
        </p:txBody>
      </p:sp>
      <p:sp>
        <p:nvSpPr>
          <p:cNvPr id="4" name="Line Callout 1 3"/>
          <p:cNvSpPr/>
          <p:nvPr/>
        </p:nvSpPr>
        <p:spPr>
          <a:xfrm>
            <a:off x="304800" y="3581400"/>
            <a:ext cx="2362200" cy="762000"/>
          </a:xfrm>
          <a:prstGeom prst="borderCallout1">
            <a:avLst>
              <a:gd name="adj1" fmla="val 112084"/>
              <a:gd name="adj2" fmla="val 44355"/>
              <a:gd name="adj3" fmla="val 194622"/>
              <a:gd name="adj4" fmla="val 576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The second initializes the </a:t>
            </a:r>
            <a:r>
              <a:rPr lang="en-US" sz="1400" dirty="0">
                <a:latin typeface="Courier New" pitchFamily="49" charset="0"/>
                <a:cs typeface="Courier New" pitchFamily="49" charset="0"/>
              </a:rPr>
              <a:t>Student</a:t>
            </a:r>
            <a:r>
              <a:rPr lang="en-US" sz="1400" dirty="0"/>
              <a:t> </a:t>
            </a:r>
            <a:r>
              <a:rPr lang="en-US" dirty="0"/>
              <a:t>part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Definition of </a:t>
            </a:r>
            <a:r>
              <a:rPr lang="en-US" sz="3600" b="1" dirty="0" err="1" smtClean="0">
                <a:latin typeface="Courier New" pitchFamily="49" charset="0"/>
                <a:cs typeface="Courier New" pitchFamily="49" charset="0"/>
              </a:rPr>
              <a:t>Student_Worker</a:t>
            </a:r>
            <a:r>
              <a:rPr lang="en-US" sz="3600" b="1" dirty="0" smtClean="0">
                <a:latin typeface="Courier New" pitchFamily="49" charset="0"/>
                <a:cs typeface="Courier New" pitchFamily="49" charset="0"/>
              </a:rPr>
              <a:t> </a:t>
            </a:r>
            <a:r>
              <a:rPr lang="en-US" b="1" dirty="0"/>
              <a:t>(cont.)</a:t>
            </a:r>
            <a:endParaRPr lang="en-US" b="1" dirty="0">
              <a:latin typeface="Courier New" pitchFamily="49" charset="0"/>
              <a:cs typeface="Courier New" pitchFamily="49" charset="0"/>
            </a:endParaRPr>
          </a:p>
        </p:txBody>
      </p:sp>
      <p:sp>
        <p:nvSpPr>
          <p:cNvPr id="3" name="Content Placeholder 2"/>
          <p:cNvSpPr>
            <a:spLocks noGrp="1"/>
          </p:cNvSpPr>
          <p:nvPr>
            <p:ph sz="quarter" idx="1"/>
          </p:nvPr>
        </p:nvSpPr>
        <p:spPr>
          <a:xfrm>
            <a:off x="612775" y="1600200"/>
            <a:ext cx="8153400" cy="4495800"/>
          </a:xfrm>
        </p:spPr>
        <p:txBody>
          <a:bodyPr>
            <a:normAutofit fontScale="47500" lnSpcReduction="20000"/>
          </a:bodyPr>
          <a:lstStyle/>
          <a:p>
            <a:pPr marL="0" indent="0">
              <a:buFont typeface="Wingdings" pitchFamily="2" charset="2"/>
              <a:buNone/>
              <a:defRPr/>
            </a:pPr>
            <a:r>
              <a:rPr lang="en-US" noProof="1" smtClean="0">
                <a:latin typeface="Courier New" pitchFamily="49" charset="0"/>
                <a:cs typeface="Courier New" pitchFamily="49" charset="0"/>
              </a:rPr>
              <a:t>Student_Worker.h</a:t>
            </a:r>
          </a:p>
          <a:p>
            <a:pPr marL="0" indent="0">
              <a:buFont typeface="Wingdings" pitchFamily="2" charset="2"/>
              <a:buNone/>
              <a:defRPr/>
            </a:pPr>
            <a:endParaRPr lang="en-US" noProof="1" smtClean="0">
              <a:latin typeface="Courier New" pitchFamily="49" charset="0"/>
              <a:cs typeface="Courier New" pitchFamily="49" charset="0"/>
            </a:endParaRPr>
          </a:p>
          <a:p>
            <a:pPr marL="0" indent="0">
              <a:buFont typeface="Wingdings" pitchFamily="2" charset="2"/>
              <a:buNone/>
              <a:defRPr/>
            </a:pPr>
            <a:r>
              <a:rPr lang="en-US" noProof="1" smtClean="0">
                <a:latin typeface="Courier New" pitchFamily="49" charset="0"/>
                <a:cs typeface="Courier New" pitchFamily="49" charset="0"/>
              </a:rPr>
              <a:t>#ifndef STUDENT_WORKER_H_</a:t>
            </a:r>
          </a:p>
          <a:p>
            <a:pPr marL="0" indent="0">
              <a:buFont typeface="Wingdings" pitchFamily="2" charset="2"/>
              <a:buNone/>
              <a:defRPr/>
            </a:pPr>
            <a:r>
              <a:rPr lang="en-US" noProof="1" smtClean="0">
                <a:latin typeface="Courier New" pitchFamily="49" charset="0"/>
                <a:cs typeface="Courier New" pitchFamily="49" charset="0"/>
              </a:rPr>
              <a:t>#define STUDENT_WORKER_H_</a:t>
            </a:r>
          </a:p>
          <a:p>
            <a:pPr marL="0" indent="0">
              <a:buFont typeface="Wingdings" pitchFamily="2" charset="2"/>
              <a:buNone/>
              <a:defRPr/>
            </a:pPr>
            <a:r>
              <a:rPr lang="en-US" noProof="1" smtClean="0">
                <a:latin typeface="Courier New" pitchFamily="49" charset="0"/>
                <a:cs typeface="Courier New" pitchFamily="49" charset="0"/>
              </a:rPr>
              <a:t>#include "Employee.h"</a:t>
            </a:r>
          </a:p>
          <a:p>
            <a:pPr marL="0" indent="0">
              <a:buFont typeface="Wingdings" pitchFamily="2" charset="2"/>
              <a:buNone/>
              <a:defRPr/>
            </a:pPr>
            <a:r>
              <a:rPr lang="en-US" noProof="1" smtClean="0">
                <a:latin typeface="Courier New" pitchFamily="49" charset="0"/>
                <a:cs typeface="Courier New" pitchFamily="49" charset="0"/>
              </a:rPr>
              <a:t>#include "Student.h"</a:t>
            </a:r>
          </a:p>
          <a:p>
            <a:pPr marL="0" indent="0">
              <a:buFont typeface="Wingdings" pitchFamily="2" charset="2"/>
              <a:buNone/>
              <a:defRPr/>
            </a:pPr>
            <a:r>
              <a:rPr lang="en-US" noProof="1" smtClean="0">
                <a:latin typeface="Courier New" pitchFamily="49" charset="0"/>
                <a:cs typeface="Courier New" pitchFamily="49" charset="0"/>
              </a:rPr>
              <a:t>class Student_Worker : public Employee, public Student {</a:t>
            </a:r>
          </a:p>
          <a:p>
            <a:pPr marL="342900" indent="0">
              <a:buFont typeface="Wingdings" pitchFamily="2" charset="2"/>
              <a:buNone/>
              <a:defRPr/>
            </a:pPr>
            <a:r>
              <a:rPr lang="en-US" noProof="1" smtClean="0">
                <a:latin typeface="Courier New" pitchFamily="49" charset="0"/>
                <a:cs typeface="Courier New" pitchFamily="49" charset="0"/>
              </a:rPr>
              <a:t>public:</a:t>
            </a:r>
          </a:p>
          <a:p>
            <a:pPr marL="685800" indent="0">
              <a:buFont typeface="Wingdings" pitchFamily="2" charset="2"/>
              <a:buNone/>
              <a:defRPr/>
            </a:pPr>
            <a:r>
              <a:rPr lang="en-US" noProof="1" smtClean="0">
                <a:latin typeface="Courier New" pitchFamily="49" charset="0"/>
                <a:cs typeface="Courier New" pitchFamily="49" charset="0"/>
              </a:rPr>
              <a:t>Student_Worker(const std::string&amp; the_name,</a:t>
            </a:r>
          </a:p>
          <a:p>
            <a:pPr marL="2286000" indent="0">
              <a:buFont typeface="Wingdings" pitchFamily="2" charset="2"/>
              <a:buNone/>
              <a:defRPr/>
            </a:pPr>
            <a:r>
              <a:rPr lang="en-US" noProof="1" smtClean="0">
                <a:latin typeface="Courier New" pitchFamily="49" charset="0"/>
                <a:cs typeface="Courier New" pitchFamily="49" charset="0"/>
              </a:rPr>
              <a:t>Address* the_address,</a:t>
            </a:r>
          </a:p>
          <a:p>
            <a:pPr marL="2286000" indent="0">
              <a:buFont typeface="Wingdings" pitchFamily="2" charset="2"/>
              <a:buNone/>
              <a:defRPr/>
            </a:pPr>
            <a:r>
              <a:rPr lang="en-US" noProof="1" smtClean="0">
                <a:latin typeface="Courier New" pitchFamily="49" charset="0"/>
                <a:cs typeface="Courier New" pitchFamily="49" charset="0"/>
              </a:rPr>
              <a:t>double the_rate,</a:t>
            </a:r>
          </a:p>
          <a:p>
            <a:pPr marL="2286000" indent="0">
              <a:buFont typeface="Wingdings" pitchFamily="2" charset="2"/>
              <a:buNone/>
              <a:defRPr/>
            </a:pPr>
            <a:r>
              <a:rPr lang="en-US" noProof="1" smtClean="0">
                <a:latin typeface="Courier New" pitchFamily="49" charset="0"/>
                <a:cs typeface="Courier New" pitchFamily="49" charset="0"/>
              </a:rPr>
              <a:t>const std::string&amp; the_major) :</a:t>
            </a:r>
          </a:p>
          <a:p>
            <a:pPr marL="1028700" indent="0">
              <a:buFont typeface="Wingdings" pitchFamily="2" charset="2"/>
              <a:buNone/>
              <a:defRPr/>
            </a:pPr>
            <a:r>
              <a:rPr lang="en-US" noProof="1" smtClean="0">
                <a:latin typeface="Courier New" pitchFamily="49" charset="0"/>
                <a:cs typeface="Courier New" pitchFamily="49" charset="0"/>
              </a:rPr>
              <a:t>Employee(the_name, the_address, the_rate),</a:t>
            </a:r>
          </a:p>
          <a:p>
            <a:pPr marL="1028700" indent="0">
              <a:buFont typeface="Wingdings" pitchFamily="2" charset="2"/>
              <a:buNone/>
              <a:defRPr/>
            </a:pPr>
            <a:r>
              <a:rPr lang="en-US" noProof="1" smtClean="0">
                <a:latin typeface="Courier New" pitchFamily="49" charset="0"/>
                <a:cs typeface="Courier New" pitchFamily="49" charset="0"/>
              </a:rPr>
              <a:t>Student(the_name, the_address, the_major) {}</a:t>
            </a:r>
          </a:p>
          <a:p>
            <a:pPr marL="685800" indent="0">
              <a:buFont typeface="Wingdings" pitchFamily="2" charset="2"/>
              <a:buNone/>
              <a:defRPr/>
            </a:pPr>
            <a:r>
              <a:rPr lang="en-US" noProof="1" smtClean="0">
                <a:latin typeface="Courier New" pitchFamily="49" charset="0"/>
                <a:cs typeface="Courier New" pitchFamily="49" charset="0"/>
              </a:rPr>
              <a:t>std::string to_string() const;</a:t>
            </a:r>
          </a:p>
          <a:p>
            <a:pPr marL="0" indent="0">
              <a:buFont typeface="Wingdings" pitchFamily="2" charset="2"/>
              <a:buNone/>
              <a:defRPr/>
            </a:pPr>
            <a:r>
              <a:rPr lang="en-US" noProof="1" smtClean="0">
                <a:latin typeface="Courier New" pitchFamily="49" charset="0"/>
                <a:cs typeface="Courier New" pitchFamily="49" charset="0"/>
              </a:rPr>
              <a:t>};</a:t>
            </a:r>
          </a:p>
          <a:p>
            <a:pPr marL="0" indent="0">
              <a:buFont typeface="Wingdings" pitchFamily="2" charset="2"/>
              <a:buNone/>
              <a:defRPr/>
            </a:pPr>
            <a:r>
              <a:rPr lang="en-US" noProof="1" smtClean="0">
                <a:latin typeface="Courier New" pitchFamily="49" charset="0"/>
                <a:cs typeface="Courier New" pitchFamily="49" charset="0"/>
              </a:rPr>
              <a:t>#endif</a:t>
            </a:r>
            <a:endParaRPr lang="en-US" noProof="1">
              <a:latin typeface="Courier New" pitchFamily="49" charset="0"/>
              <a:cs typeface="Courier New" pitchFamily="49" charset="0"/>
            </a:endParaRPr>
          </a:p>
        </p:txBody>
      </p:sp>
      <p:sp>
        <p:nvSpPr>
          <p:cNvPr id="5" name="Rectangle 4"/>
          <p:cNvSpPr/>
          <p:nvPr/>
        </p:nvSpPr>
        <p:spPr>
          <a:xfrm>
            <a:off x="6553200" y="3505200"/>
            <a:ext cx="22860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rgbClr val="FFFFFF"/>
                </a:solidFill>
                <a:cs typeface="Arial" charset="0"/>
              </a:rPr>
              <a:t>There is no argument given for data fields </a:t>
            </a:r>
            <a:r>
              <a:rPr lang="en-US" sz="1400">
                <a:solidFill>
                  <a:srgbClr val="FFFFFF"/>
                </a:solidFill>
                <a:latin typeface="Courier New" pitchFamily="49" charset="0"/>
                <a:cs typeface="Courier New" pitchFamily="49" charset="0"/>
              </a:rPr>
              <a:t>hours</a:t>
            </a:r>
            <a:r>
              <a:rPr lang="en-US">
                <a:solidFill>
                  <a:srgbClr val="FFFFFF"/>
                </a:solidFill>
                <a:cs typeface="Arial" charset="0"/>
              </a:rPr>
              <a:t> or </a:t>
            </a:r>
            <a:r>
              <a:rPr lang="en-US" sz="1400">
                <a:solidFill>
                  <a:srgbClr val="FFFFFF"/>
                </a:solidFill>
                <a:latin typeface="Courier New" pitchFamily="49" charset="0"/>
                <a:cs typeface="Courier New" pitchFamily="49" charset="0"/>
              </a:rPr>
              <a:t>gpa</a:t>
            </a:r>
            <a:r>
              <a:rPr lang="en-US">
                <a:solidFill>
                  <a:srgbClr val="FFFFFF"/>
                </a:solidFill>
                <a:cs typeface="Arial" charset="0"/>
              </a:rPr>
              <a:t>, so they are initialized to default values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Definition of </a:t>
            </a:r>
            <a:r>
              <a:rPr lang="en-US" sz="3600" b="1" dirty="0" err="1" smtClean="0">
                <a:latin typeface="Courier New" pitchFamily="49" charset="0"/>
                <a:cs typeface="Courier New" pitchFamily="49" charset="0"/>
              </a:rPr>
              <a:t>Student_Worker</a:t>
            </a:r>
            <a:r>
              <a:rPr lang="en-US" sz="3600" b="1" dirty="0" smtClean="0">
                <a:latin typeface="Courier New" pitchFamily="49" charset="0"/>
                <a:cs typeface="Courier New" pitchFamily="49" charset="0"/>
              </a:rPr>
              <a:t> </a:t>
            </a:r>
            <a:r>
              <a:rPr lang="en-US" b="1" dirty="0"/>
              <a:t>(cont.)</a:t>
            </a:r>
            <a:endParaRPr lang="en-US" b="1" dirty="0">
              <a:latin typeface="Courier New" pitchFamily="49" charset="0"/>
              <a:cs typeface="Courier New" pitchFamily="49" charset="0"/>
            </a:endParaRPr>
          </a:p>
        </p:txBody>
      </p:sp>
      <p:sp>
        <p:nvSpPr>
          <p:cNvPr id="3" name="Content Placeholder 2"/>
          <p:cNvSpPr>
            <a:spLocks noGrp="1"/>
          </p:cNvSpPr>
          <p:nvPr>
            <p:ph sz="quarter" idx="1"/>
          </p:nvPr>
        </p:nvSpPr>
        <p:spPr>
          <a:xfrm>
            <a:off x="612775" y="1600200"/>
            <a:ext cx="8153400" cy="4495800"/>
          </a:xfrm>
        </p:spPr>
        <p:txBody>
          <a:bodyPr>
            <a:noAutofit/>
          </a:bodyPr>
          <a:lstStyle/>
          <a:p>
            <a:pPr marL="0" indent="0">
              <a:buFont typeface="Wingdings" pitchFamily="2" charset="2"/>
              <a:buNone/>
              <a:defRPr/>
            </a:pPr>
            <a:r>
              <a:rPr lang="en-US" sz="1600" dirty="0" smtClean="0">
                <a:latin typeface="Courier New" pitchFamily="49" charset="0"/>
                <a:cs typeface="Courier New" pitchFamily="49" charset="0"/>
              </a:rPr>
              <a:t>Student_Worker.cpp</a:t>
            </a:r>
          </a:p>
          <a:p>
            <a:pPr marL="0" indent="0">
              <a:buFont typeface="Wingdings" pitchFamily="2" charset="2"/>
              <a:buNone/>
              <a:defRPr/>
            </a:pPr>
            <a:endParaRPr lang="en-US" sz="1600" dirty="0">
              <a:latin typeface="Courier New" pitchFamily="49" charset="0"/>
              <a:cs typeface="Courier New" pitchFamily="49" charset="0"/>
            </a:endParaRPr>
          </a:p>
          <a:p>
            <a:pPr marL="0" indent="0">
              <a:buFont typeface="Wingdings" pitchFamily="2" charset="2"/>
              <a:buNone/>
              <a:defRPr/>
            </a:pPr>
            <a:r>
              <a:rPr lang="en-US" sz="1400" dirty="0">
                <a:latin typeface="Courier New" pitchFamily="49" charset="0"/>
                <a:cs typeface="Courier New" pitchFamily="49" charset="0"/>
              </a:rPr>
              <a:t>/** Return string representation of </a:t>
            </a:r>
            <a:r>
              <a:rPr lang="en-US" sz="1400" dirty="0" err="1">
                <a:latin typeface="Courier New" pitchFamily="49" charset="0"/>
                <a:cs typeface="Courier New" pitchFamily="49" charset="0"/>
              </a:rPr>
              <a:t>Student_Worker</a:t>
            </a:r>
            <a:r>
              <a:rPr lang="en-US" sz="1400" dirty="0">
                <a:latin typeface="Courier New" pitchFamily="49" charset="0"/>
                <a:cs typeface="Courier New" pitchFamily="49" charset="0"/>
              </a:rPr>
              <a:t>. */</a:t>
            </a:r>
          </a:p>
          <a:p>
            <a:pPr marL="0" indent="0">
              <a:buFont typeface="Wingdings" pitchFamily="2" charset="2"/>
              <a:buNone/>
              <a:defRPr/>
            </a:pPr>
            <a:r>
              <a:rPr lang="en-US" sz="1600" dirty="0" err="1">
                <a:latin typeface="Courier New" pitchFamily="49" charset="0"/>
                <a:cs typeface="Courier New" pitchFamily="49" charset="0"/>
              </a:rPr>
              <a:t>std</a:t>
            </a:r>
            <a:r>
              <a:rPr lang="en-US" sz="1600" dirty="0">
                <a:latin typeface="Courier New" pitchFamily="49" charset="0"/>
                <a:cs typeface="Courier New" pitchFamily="49" charset="0"/>
              </a:rPr>
              <a:t>::string </a:t>
            </a:r>
            <a:r>
              <a:rPr lang="en-US" sz="1600" dirty="0" err="1">
                <a:latin typeface="Courier New" pitchFamily="49" charset="0"/>
                <a:cs typeface="Courier New" pitchFamily="49" charset="0"/>
              </a:rPr>
              <a:t>Student_Worker</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to_string</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const</a:t>
            </a:r>
            <a:r>
              <a:rPr lang="en-US" sz="1600" dirty="0">
                <a:latin typeface="Courier New" pitchFamily="49" charset="0"/>
                <a:cs typeface="Courier New" pitchFamily="49" charset="0"/>
              </a:rPr>
              <a:t> {</a:t>
            </a:r>
          </a:p>
          <a:p>
            <a:pPr marL="342900" indent="0">
              <a:buFont typeface="Wingdings" pitchFamily="2" charset="2"/>
              <a:buNone/>
              <a:defRPr/>
            </a:pPr>
            <a:r>
              <a:rPr lang="en-US" sz="1600" dirty="0" err="1">
                <a:latin typeface="Courier New" pitchFamily="49" charset="0"/>
                <a:cs typeface="Courier New" pitchFamily="49" charset="0"/>
              </a:rPr>
              <a:t>std</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ostringstream</a:t>
            </a:r>
            <a:r>
              <a:rPr lang="en-US" sz="1600" dirty="0">
                <a:latin typeface="Courier New" pitchFamily="49" charset="0"/>
                <a:cs typeface="Courier New" pitchFamily="49" charset="0"/>
              </a:rPr>
              <a:t> result;</a:t>
            </a:r>
          </a:p>
          <a:p>
            <a:pPr marL="342900" indent="0">
              <a:buFont typeface="Wingdings" pitchFamily="2" charset="2"/>
              <a:buNone/>
              <a:defRPr/>
            </a:pPr>
            <a:r>
              <a:rPr lang="en-US" sz="1600" dirty="0">
                <a:latin typeface="Courier New" pitchFamily="49" charset="0"/>
                <a:cs typeface="Courier New" pitchFamily="49" charset="0"/>
              </a:rPr>
              <a:t>result &lt;&lt; name &lt;&lt; '\n'</a:t>
            </a:r>
          </a:p>
          <a:p>
            <a:pPr marL="1206500" indent="0">
              <a:buFont typeface="Wingdings" pitchFamily="2" charset="2"/>
              <a:buNone/>
              <a:defRPr/>
            </a:pPr>
            <a:r>
              <a:rPr lang="en-US" sz="1600" dirty="0">
                <a:latin typeface="Courier New" pitchFamily="49" charset="0"/>
                <a:cs typeface="Courier New" pitchFamily="49" charset="0"/>
              </a:rPr>
              <a:t>&lt;&lt; </a:t>
            </a:r>
            <a:r>
              <a:rPr lang="en-US" sz="1600" dirty="0" err="1">
                <a:latin typeface="Courier New" pitchFamily="49" charset="0"/>
                <a:cs typeface="Courier New" pitchFamily="49" charset="0"/>
              </a:rPr>
              <a:t>p_address</a:t>
            </a:r>
            <a:r>
              <a:rPr lang="en-US" sz="1600" dirty="0">
                <a:latin typeface="Courier New" pitchFamily="49" charset="0"/>
                <a:cs typeface="Courier New" pitchFamily="49" charset="0"/>
              </a:rPr>
              <a:t>-&gt;</a:t>
            </a:r>
            <a:r>
              <a:rPr lang="en-US" sz="1600" dirty="0" err="1">
                <a:latin typeface="Courier New" pitchFamily="49" charset="0"/>
                <a:cs typeface="Courier New" pitchFamily="49" charset="0"/>
              </a:rPr>
              <a:t>to_string</a:t>
            </a:r>
            <a:r>
              <a:rPr lang="en-US" sz="1600" dirty="0">
                <a:latin typeface="Courier New" pitchFamily="49" charset="0"/>
                <a:cs typeface="Courier New" pitchFamily="49" charset="0"/>
              </a:rPr>
              <a:t>()</a:t>
            </a:r>
          </a:p>
          <a:p>
            <a:pPr marL="1206500" indent="0">
              <a:buFont typeface="Wingdings" pitchFamily="2" charset="2"/>
              <a:buNone/>
              <a:defRPr/>
            </a:pPr>
            <a:r>
              <a:rPr lang="en-US" sz="1600" dirty="0">
                <a:latin typeface="Courier New" pitchFamily="49" charset="0"/>
                <a:cs typeface="Courier New" pitchFamily="49" charset="0"/>
              </a:rPr>
              <a:t>&lt;&lt; "\</a:t>
            </a:r>
            <a:r>
              <a:rPr lang="en-US" sz="1600" dirty="0" err="1">
                <a:latin typeface="Courier New" pitchFamily="49" charset="0"/>
                <a:cs typeface="Courier New" pitchFamily="49" charset="0"/>
              </a:rPr>
              <a:t>nMajor</a:t>
            </a:r>
            <a:r>
              <a:rPr lang="en-US" sz="1600" dirty="0">
                <a:latin typeface="Courier New" pitchFamily="49" charset="0"/>
                <a:cs typeface="Courier New" pitchFamily="49" charset="0"/>
              </a:rPr>
              <a:t>: " &lt;&lt; major</a:t>
            </a:r>
          </a:p>
          <a:p>
            <a:pPr marL="1206500" indent="0">
              <a:buFont typeface="Wingdings" pitchFamily="2" charset="2"/>
              <a:buNone/>
              <a:defRPr/>
            </a:pPr>
            <a:r>
              <a:rPr lang="en-US" sz="1600" dirty="0">
                <a:latin typeface="Courier New" pitchFamily="49" charset="0"/>
                <a:cs typeface="Courier New" pitchFamily="49" charset="0"/>
              </a:rPr>
              <a:t>&lt;&lt; " GPA: " &lt;&lt; </a:t>
            </a:r>
            <a:r>
              <a:rPr lang="en-US" sz="1600" dirty="0" err="1">
                <a:latin typeface="Courier New" pitchFamily="49" charset="0"/>
                <a:cs typeface="Courier New" pitchFamily="49" charset="0"/>
              </a:rPr>
              <a:t>gpa</a:t>
            </a:r>
            <a:endParaRPr lang="en-US" sz="1600" dirty="0">
              <a:latin typeface="Courier New" pitchFamily="49" charset="0"/>
              <a:cs typeface="Courier New" pitchFamily="49" charset="0"/>
            </a:endParaRPr>
          </a:p>
          <a:p>
            <a:pPr marL="1206500" indent="0">
              <a:buFont typeface="Wingdings" pitchFamily="2" charset="2"/>
              <a:buNone/>
              <a:defRPr/>
            </a:pPr>
            <a:r>
              <a:rPr lang="en-US" sz="1600" dirty="0">
                <a:latin typeface="Courier New" pitchFamily="49" charset="0"/>
                <a:cs typeface="Courier New" pitchFamily="49" charset="0"/>
              </a:rPr>
              <a:t>&lt;&lt; " rate: " &lt;&lt; rate</a:t>
            </a:r>
          </a:p>
          <a:p>
            <a:pPr marL="1206500" indent="0">
              <a:buFont typeface="Wingdings" pitchFamily="2" charset="2"/>
              <a:buNone/>
              <a:defRPr/>
            </a:pPr>
            <a:r>
              <a:rPr lang="en-US" sz="1600" dirty="0">
                <a:latin typeface="Courier New" pitchFamily="49" charset="0"/>
                <a:cs typeface="Courier New" pitchFamily="49" charset="0"/>
              </a:rPr>
              <a:t>&lt;&lt; " hours: " &lt;&lt; hours;</a:t>
            </a:r>
          </a:p>
          <a:p>
            <a:pPr marL="342900" indent="0">
              <a:buFont typeface="Wingdings" pitchFamily="2" charset="2"/>
              <a:buNone/>
              <a:defRPr/>
            </a:pPr>
            <a:r>
              <a:rPr lang="en-US" sz="1600" dirty="0">
                <a:latin typeface="Courier New" pitchFamily="49" charset="0"/>
                <a:cs typeface="Courier New" pitchFamily="49" charset="0"/>
              </a:rPr>
              <a:t>return </a:t>
            </a:r>
            <a:r>
              <a:rPr lang="en-US" sz="1600" dirty="0" err="1">
                <a:latin typeface="Courier New" pitchFamily="49" charset="0"/>
                <a:cs typeface="Courier New" pitchFamily="49" charset="0"/>
              </a:rPr>
              <a:t>result.str</a:t>
            </a:r>
            <a:r>
              <a:rPr lang="en-US" sz="1600" dirty="0">
                <a:latin typeface="Courier New" pitchFamily="49" charset="0"/>
                <a:cs typeface="Courier New" pitchFamily="49" charset="0"/>
              </a:rPr>
              <a:t>();</a:t>
            </a:r>
          </a:p>
          <a:p>
            <a:pPr marL="0" indent="0">
              <a:buFont typeface="Wingdings" pitchFamily="2" charset="2"/>
              <a:buNone/>
              <a:defRPr/>
            </a:pPr>
            <a:r>
              <a:rPr lang="en-US" sz="1600" dirty="0">
                <a:latin typeface="Courier New" pitchFamily="49" charset="0"/>
                <a:cs typeface="Courier New" pitchFamily="49" charset="0"/>
              </a:rPr>
              <a:t>}</a:t>
            </a:r>
            <a:endParaRPr lang="en-US" sz="1600" noProof="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Definition of </a:t>
            </a:r>
            <a:r>
              <a:rPr lang="en-US" sz="3600" b="1" dirty="0" err="1" smtClean="0">
                <a:latin typeface="Courier New" pitchFamily="49" charset="0"/>
                <a:cs typeface="Courier New" pitchFamily="49" charset="0"/>
              </a:rPr>
              <a:t>Student_Worker</a:t>
            </a:r>
            <a:r>
              <a:rPr lang="en-US" sz="3600" b="1" dirty="0" smtClean="0">
                <a:latin typeface="Courier New" pitchFamily="49" charset="0"/>
                <a:cs typeface="Courier New" pitchFamily="49" charset="0"/>
              </a:rPr>
              <a:t> </a:t>
            </a:r>
            <a:r>
              <a:rPr lang="en-US" b="1" dirty="0"/>
              <a:t>(cont.)</a:t>
            </a:r>
            <a:endParaRPr lang="en-US" b="1" dirty="0">
              <a:latin typeface="Courier New" pitchFamily="49" charset="0"/>
              <a:cs typeface="Courier New" pitchFamily="49" charset="0"/>
            </a:endParaRPr>
          </a:p>
        </p:txBody>
      </p:sp>
      <p:sp>
        <p:nvSpPr>
          <p:cNvPr id="3" name="Content Placeholder 2"/>
          <p:cNvSpPr>
            <a:spLocks noGrp="1"/>
          </p:cNvSpPr>
          <p:nvPr>
            <p:ph sz="quarter" idx="1"/>
          </p:nvPr>
        </p:nvSpPr>
        <p:spPr>
          <a:xfrm>
            <a:off x="612775" y="1600200"/>
            <a:ext cx="8153400" cy="4495800"/>
          </a:xfrm>
        </p:spPr>
        <p:txBody>
          <a:bodyPr>
            <a:noAutofit/>
          </a:bodyPr>
          <a:lstStyle/>
          <a:p>
            <a:pPr marL="0" indent="0">
              <a:buFont typeface="Wingdings" pitchFamily="2" charset="2"/>
              <a:buNone/>
              <a:defRPr/>
            </a:pPr>
            <a:r>
              <a:rPr lang="en-US" sz="1600" dirty="0" smtClean="0">
                <a:latin typeface="Courier New" pitchFamily="49" charset="0"/>
                <a:cs typeface="Courier New" pitchFamily="49" charset="0"/>
              </a:rPr>
              <a:t>Student_Worker.cpp</a:t>
            </a:r>
          </a:p>
          <a:p>
            <a:pPr marL="0" indent="0">
              <a:buFont typeface="Wingdings" pitchFamily="2" charset="2"/>
              <a:buNone/>
              <a:defRPr/>
            </a:pPr>
            <a:endParaRPr lang="en-US" sz="1600" dirty="0">
              <a:latin typeface="Courier New" pitchFamily="49" charset="0"/>
              <a:cs typeface="Courier New" pitchFamily="49" charset="0"/>
            </a:endParaRPr>
          </a:p>
          <a:p>
            <a:pPr marL="0" indent="0">
              <a:buFont typeface="Wingdings" pitchFamily="2" charset="2"/>
              <a:buNone/>
              <a:defRPr/>
            </a:pPr>
            <a:r>
              <a:rPr lang="en-US" sz="1400" dirty="0">
                <a:latin typeface="Courier New" pitchFamily="49" charset="0"/>
                <a:cs typeface="Courier New" pitchFamily="49" charset="0"/>
              </a:rPr>
              <a:t>/** Return string representation of </a:t>
            </a:r>
            <a:r>
              <a:rPr lang="en-US" sz="1400" dirty="0" err="1">
                <a:latin typeface="Courier New" pitchFamily="49" charset="0"/>
                <a:cs typeface="Courier New" pitchFamily="49" charset="0"/>
              </a:rPr>
              <a:t>Student_Worker</a:t>
            </a:r>
            <a:r>
              <a:rPr lang="en-US" sz="1400" dirty="0">
                <a:latin typeface="Courier New" pitchFamily="49" charset="0"/>
                <a:cs typeface="Courier New" pitchFamily="49" charset="0"/>
              </a:rPr>
              <a:t>. */</a:t>
            </a:r>
          </a:p>
          <a:p>
            <a:pPr marL="0" indent="0">
              <a:buFont typeface="Wingdings" pitchFamily="2" charset="2"/>
              <a:buNone/>
              <a:defRPr/>
            </a:pPr>
            <a:r>
              <a:rPr lang="en-US" sz="1600" dirty="0" err="1">
                <a:latin typeface="Courier New" pitchFamily="49" charset="0"/>
                <a:cs typeface="Courier New" pitchFamily="49" charset="0"/>
              </a:rPr>
              <a:t>std</a:t>
            </a:r>
            <a:r>
              <a:rPr lang="en-US" sz="1600" dirty="0">
                <a:latin typeface="Courier New" pitchFamily="49" charset="0"/>
                <a:cs typeface="Courier New" pitchFamily="49" charset="0"/>
              </a:rPr>
              <a:t>::string </a:t>
            </a:r>
            <a:r>
              <a:rPr lang="en-US" sz="1600" dirty="0" err="1">
                <a:latin typeface="Courier New" pitchFamily="49" charset="0"/>
                <a:cs typeface="Courier New" pitchFamily="49" charset="0"/>
              </a:rPr>
              <a:t>Student_Worker</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to_string</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const</a:t>
            </a:r>
            <a:r>
              <a:rPr lang="en-US" sz="1600" dirty="0">
                <a:latin typeface="Courier New" pitchFamily="49" charset="0"/>
                <a:cs typeface="Courier New" pitchFamily="49" charset="0"/>
              </a:rPr>
              <a:t> {</a:t>
            </a:r>
          </a:p>
          <a:p>
            <a:pPr marL="342900" indent="0">
              <a:buFont typeface="Wingdings" pitchFamily="2" charset="2"/>
              <a:buNone/>
              <a:defRPr/>
            </a:pPr>
            <a:r>
              <a:rPr lang="en-US" sz="1600" dirty="0" err="1">
                <a:latin typeface="Courier New" pitchFamily="49" charset="0"/>
                <a:cs typeface="Courier New" pitchFamily="49" charset="0"/>
              </a:rPr>
              <a:t>std</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ostringstream</a:t>
            </a:r>
            <a:r>
              <a:rPr lang="en-US" sz="1600" dirty="0">
                <a:latin typeface="Courier New" pitchFamily="49" charset="0"/>
                <a:cs typeface="Courier New" pitchFamily="49" charset="0"/>
              </a:rPr>
              <a:t> result;</a:t>
            </a:r>
          </a:p>
          <a:p>
            <a:pPr marL="342900" indent="0">
              <a:buFont typeface="Wingdings" pitchFamily="2" charset="2"/>
              <a:buNone/>
              <a:defRPr/>
            </a:pPr>
            <a:r>
              <a:rPr lang="en-US" sz="1600" dirty="0">
                <a:latin typeface="Courier New" pitchFamily="49" charset="0"/>
                <a:cs typeface="Courier New" pitchFamily="49" charset="0"/>
              </a:rPr>
              <a:t>result &lt;&lt; name &lt;&lt; '\n'</a:t>
            </a:r>
          </a:p>
          <a:p>
            <a:pPr marL="1206500" indent="0">
              <a:buFont typeface="Wingdings" pitchFamily="2" charset="2"/>
              <a:buNone/>
              <a:defRPr/>
            </a:pPr>
            <a:r>
              <a:rPr lang="en-US" sz="1600" dirty="0">
                <a:latin typeface="Courier New" pitchFamily="49" charset="0"/>
                <a:cs typeface="Courier New" pitchFamily="49" charset="0"/>
              </a:rPr>
              <a:t>&lt;&lt; </a:t>
            </a:r>
            <a:r>
              <a:rPr lang="en-US" sz="1600" dirty="0" err="1">
                <a:latin typeface="Courier New" pitchFamily="49" charset="0"/>
                <a:cs typeface="Courier New" pitchFamily="49" charset="0"/>
              </a:rPr>
              <a:t>p_address</a:t>
            </a:r>
            <a:r>
              <a:rPr lang="en-US" sz="1600" dirty="0">
                <a:latin typeface="Courier New" pitchFamily="49" charset="0"/>
                <a:cs typeface="Courier New" pitchFamily="49" charset="0"/>
              </a:rPr>
              <a:t>-&gt;</a:t>
            </a:r>
            <a:r>
              <a:rPr lang="en-US" sz="1600" dirty="0" err="1">
                <a:latin typeface="Courier New" pitchFamily="49" charset="0"/>
                <a:cs typeface="Courier New" pitchFamily="49" charset="0"/>
              </a:rPr>
              <a:t>to_string</a:t>
            </a:r>
            <a:r>
              <a:rPr lang="en-US" sz="1600" dirty="0">
                <a:latin typeface="Courier New" pitchFamily="49" charset="0"/>
                <a:cs typeface="Courier New" pitchFamily="49" charset="0"/>
              </a:rPr>
              <a:t>()</a:t>
            </a:r>
          </a:p>
          <a:p>
            <a:pPr marL="1206500" indent="0">
              <a:buFont typeface="Wingdings" pitchFamily="2" charset="2"/>
              <a:buNone/>
              <a:defRPr/>
            </a:pPr>
            <a:r>
              <a:rPr lang="en-US" sz="1600" dirty="0">
                <a:latin typeface="Courier New" pitchFamily="49" charset="0"/>
                <a:cs typeface="Courier New" pitchFamily="49" charset="0"/>
              </a:rPr>
              <a:t>&lt;&lt; "\</a:t>
            </a:r>
            <a:r>
              <a:rPr lang="en-US" sz="1600" dirty="0" err="1">
                <a:latin typeface="Courier New" pitchFamily="49" charset="0"/>
                <a:cs typeface="Courier New" pitchFamily="49" charset="0"/>
              </a:rPr>
              <a:t>nMajor</a:t>
            </a:r>
            <a:r>
              <a:rPr lang="en-US" sz="1600" dirty="0">
                <a:latin typeface="Courier New" pitchFamily="49" charset="0"/>
                <a:cs typeface="Courier New" pitchFamily="49" charset="0"/>
              </a:rPr>
              <a:t>: " &lt;&lt; major</a:t>
            </a:r>
          </a:p>
          <a:p>
            <a:pPr marL="1206500" indent="0">
              <a:buFont typeface="Wingdings" pitchFamily="2" charset="2"/>
              <a:buNone/>
              <a:defRPr/>
            </a:pPr>
            <a:r>
              <a:rPr lang="en-US" sz="1600" dirty="0">
                <a:latin typeface="Courier New" pitchFamily="49" charset="0"/>
                <a:cs typeface="Courier New" pitchFamily="49" charset="0"/>
              </a:rPr>
              <a:t>&lt;&lt; " GPA: " &lt;&lt; </a:t>
            </a:r>
            <a:r>
              <a:rPr lang="en-US" sz="1600" dirty="0" err="1">
                <a:latin typeface="Courier New" pitchFamily="49" charset="0"/>
                <a:cs typeface="Courier New" pitchFamily="49" charset="0"/>
              </a:rPr>
              <a:t>gpa</a:t>
            </a:r>
            <a:endParaRPr lang="en-US" sz="1600" dirty="0">
              <a:latin typeface="Courier New" pitchFamily="49" charset="0"/>
              <a:cs typeface="Courier New" pitchFamily="49" charset="0"/>
            </a:endParaRPr>
          </a:p>
          <a:p>
            <a:pPr marL="1206500" indent="0">
              <a:buFont typeface="Wingdings" pitchFamily="2" charset="2"/>
              <a:buNone/>
              <a:defRPr/>
            </a:pPr>
            <a:r>
              <a:rPr lang="en-US" sz="1600" dirty="0">
                <a:latin typeface="Courier New" pitchFamily="49" charset="0"/>
                <a:cs typeface="Courier New" pitchFamily="49" charset="0"/>
              </a:rPr>
              <a:t>&lt;&lt; " rate: " &lt;&lt; rate</a:t>
            </a:r>
          </a:p>
          <a:p>
            <a:pPr marL="1206500" indent="0">
              <a:buFont typeface="Wingdings" pitchFamily="2" charset="2"/>
              <a:buNone/>
              <a:defRPr/>
            </a:pPr>
            <a:r>
              <a:rPr lang="en-US" sz="1600" dirty="0">
                <a:latin typeface="Courier New" pitchFamily="49" charset="0"/>
                <a:cs typeface="Courier New" pitchFamily="49" charset="0"/>
              </a:rPr>
              <a:t>&lt;&lt; " hours: " &lt;&lt; hours;</a:t>
            </a:r>
          </a:p>
          <a:p>
            <a:pPr marL="342900" indent="0">
              <a:buFont typeface="Wingdings" pitchFamily="2" charset="2"/>
              <a:buNone/>
              <a:defRPr/>
            </a:pPr>
            <a:r>
              <a:rPr lang="en-US" sz="1600" dirty="0">
                <a:latin typeface="Courier New" pitchFamily="49" charset="0"/>
                <a:cs typeface="Courier New" pitchFamily="49" charset="0"/>
              </a:rPr>
              <a:t>return </a:t>
            </a:r>
            <a:r>
              <a:rPr lang="en-US" sz="1600" dirty="0" err="1">
                <a:latin typeface="Courier New" pitchFamily="49" charset="0"/>
                <a:cs typeface="Courier New" pitchFamily="49" charset="0"/>
              </a:rPr>
              <a:t>result.str</a:t>
            </a:r>
            <a:r>
              <a:rPr lang="en-US" sz="1600" dirty="0">
                <a:latin typeface="Courier New" pitchFamily="49" charset="0"/>
                <a:cs typeface="Courier New" pitchFamily="49" charset="0"/>
              </a:rPr>
              <a:t>();</a:t>
            </a:r>
          </a:p>
          <a:p>
            <a:pPr marL="0" indent="0">
              <a:buFont typeface="Wingdings" pitchFamily="2" charset="2"/>
              <a:buNone/>
              <a:defRPr/>
            </a:pPr>
            <a:r>
              <a:rPr lang="en-US" sz="1600" dirty="0">
                <a:latin typeface="Courier New" pitchFamily="49" charset="0"/>
                <a:cs typeface="Courier New" pitchFamily="49" charset="0"/>
              </a:rPr>
              <a:t>}</a:t>
            </a:r>
            <a:endParaRPr lang="en-US" sz="1600" noProof="1">
              <a:latin typeface="Courier New" pitchFamily="49" charset="0"/>
              <a:cs typeface="Courier New" pitchFamily="49" charset="0"/>
            </a:endParaRPr>
          </a:p>
        </p:txBody>
      </p:sp>
      <p:sp>
        <p:nvSpPr>
          <p:cNvPr id="4" name="Rectangle 3"/>
          <p:cNvSpPr/>
          <p:nvPr/>
        </p:nvSpPr>
        <p:spPr>
          <a:xfrm>
            <a:off x="5638800" y="3429000"/>
            <a:ext cx="28956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When we attempt to compile </a:t>
            </a:r>
            <a:r>
              <a:rPr lang="en-US" sz="1600" dirty="0">
                <a:latin typeface="Courier New" pitchFamily="49" charset="0"/>
                <a:cs typeface="Courier New" pitchFamily="49" charset="0"/>
              </a:rPr>
              <a:t>Student_Worker.cpp</a:t>
            </a:r>
            <a:r>
              <a:rPr lang="en-US" dirty="0"/>
              <a:t>, we receive an error message that says that the references to </a:t>
            </a:r>
            <a:r>
              <a:rPr lang="en-US" sz="1600" dirty="0">
                <a:latin typeface="Courier New" pitchFamily="49" charset="0"/>
                <a:cs typeface="Courier New" pitchFamily="49" charset="0"/>
              </a:rPr>
              <a:t>name</a:t>
            </a:r>
            <a:r>
              <a:rPr lang="en-US" dirty="0"/>
              <a:t> and </a:t>
            </a:r>
            <a:r>
              <a:rPr lang="en-US" sz="1600" dirty="0" err="1">
                <a:latin typeface="Courier New" pitchFamily="49" charset="0"/>
                <a:cs typeface="Courier New" pitchFamily="49" charset="0"/>
              </a:rPr>
              <a:t>p_address</a:t>
            </a:r>
            <a:r>
              <a:rPr lang="en-US" dirty="0"/>
              <a:t> are ambiguous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Definition of </a:t>
            </a:r>
            <a:r>
              <a:rPr lang="en-US" sz="3600" b="1" dirty="0" err="1" smtClean="0">
                <a:latin typeface="Courier New" pitchFamily="49" charset="0"/>
                <a:cs typeface="Courier New" pitchFamily="49" charset="0"/>
              </a:rPr>
              <a:t>Student_Worker</a:t>
            </a:r>
            <a:r>
              <a:rPr lang="en-US" sz="3600" b="1" dirty="0" smtClean="0">
                <a:latin typeface="Courier New" pitchFamily="49" charset="0"/>
                <a:cs typeface="Courier New" pitchFamily="49" charset="0"/>
              </a:rPr>
              <a:t> </a:t>
            </a:r>
            <a:r>
              <a:rPr lang="en-US" b="1" dirty="0"/>
              <a:t>(cont.)</a:t>
            </a:r>
            <a:endParaRPr lang="en-US" b="1" dirty="0">
              <a:latin typeface="Courier New" pitchFamily="49" charset="0"/>
              <a:cs typeface="Courier New" pitchFamily="49" charset="0"/>
            </a:endParaRPr>
          </a:p>
        </p:txBody>
      </p:sp>
      <p:sp>
        <p:nvSpPr>
          <p:cNvPr id="3" name="Content Placeholder 2"/>
          <p:cNvSpPr>
            <a:spLocks noGrp="1"/>
          </p:cNvSpPr>
          <p:nvPr>
            <p:ph sz="quarter" idx="1"/>
          </p:nvPr>
        </p:nvSpPr>
        <p:spPr>
          <a:xfrm>
            <a:off x="612775" y="1600200"/>
            <a:ext cx="8153400" cy="4495800"/>
          </a:xfrm>
        </p:spPr>
        <p:txBody>
          <a:bodyPr>
            <a:noAutofit/>
          </a:bodyPr>
          <a:lstStyle/>
          <a:p>
            <a:pPr marL="0" indent="0">
              <a:buFont typeface="Wingdings" pitchFamily="2" charset="2"/>
              <a:buNone/>
              <a:defRPr/>
            </a:pPr>
            <a:r>
              <a:rPr lang="en-US" sz="1600" dirty="0" smtClean="0">
                <a:latin typeface="Courier New" pitchFamily="49" charset="0"/>
                <a:cs typeface="Courier New" pitchFamily="49" charset="0"/>
              </a:rPr>
              <a:t>Student_Worker.cpp</a:t>
            </a:r>
          </a:p>
          <a:p>
            <a:pPr marL="0" indent="0">
              <a:buFont typeface="Wingdings" pitchFamily="2" charset="2"/>
              <a:buNone/>
              <a:defRPr/>
            </a:pPr>
            <a:endParaRPr lang="en-US" sz="1600" dirty="0">
              <a:latin typeface="Courier New" pitchFamily="49" charset="0"/>
              <a:cs typeface="Courier New" pitchFamily="49" charset="0"/>
            </a:endParaRPr>
          </a:p>
          <a:p>
            <a:pPr marL="0" indent="0">
              <a:buFont typeface="Wingdings" pitchFamily="2" charset="2"/>
              <a:buNone/>
              <a:defRPr/>
            </a:pPr>
            <a:r>
              <a:rPr lang="en-US" sz="1400" dirty="0">
                <a:latin typeface="Courier New" pitchFamily="49" charset="0"/>
                <a:cs typeface="Courier New" pitchFamily="49" charset="0"/>
              </a:rPr>
              <a:t>/** Return string representation of </a:t>
            </a:r>
            <a:r>
              <a:rPr lang="en-US" sz="1400" dirty="0" err="1">
                <a:latin typeface="Courier New" pitchFamily="49" charset="0"/>
                <a:cs typeface="Courier New" pitchFamily="49" charset="0"/>
              </a:rPr>
              <a:t>Student_Worker</a:t>
            </a:r>
            <a:r>
              <a:rPr lang="en-US" sz="1400" dirty="0">
                <a:latin typeface="Courier New" pitchFamily="49" charset="0"/>
                <a:cs typeface="Courier New" pitchFamily="49" charset="0"/>
              </a:rPr>
              <a:t>. */</a:t>
            </a:r>
          </a:p>
          <a:p>
            <a:pPr marL="0" indent="0">
              <a:buFont typeface="Wingdings" pitchFamily="2" charset="2"/>
              <a:buNone/>
              <a:defRPr/>
            </a:pPr>
            <a:r>
              <a:rPr lang="en-US" sz="1600" dirty="0" err="1">
                <a:latin typeface="Courier New" pitchFamily="49" charset="0"/>
                <a:cs typeface="Courier New" pitchFamily="49" charset="0"/>
              </a:rPr>
              <a:t>std</a:t>
            </a:r>
            <a:r>
              <a:rPr lang="en-US" sz="1600" dirty="0">
                <a:latin typeface="Courier New" pitchFamily="49" charset="0"/>
                <a:cs typeface="Courier New" pitchFamily="49" charset="0"/>
              </a:rPr>
              <a:t>::string </a:t>
            </a:r>
            <a:r>
              <a:rPr lang="en-US" sz="1600" dirty="0" err="1">
                <a:latin typeface="Courier New" pitchFamily="49" charset="0"/>
                <a:cs typeface="Courier New" pitchFamily="49" charset="0"/>
              </a:rPr>
              <a:t>Student_Worker</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to_string</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const</a:t>
            </a:r>
            <a:r>
              <a:rPr lang="en-US" sz="1600" dirty="0">
                <a:latin typeface="Courier New" pitchFamily="49" charset="0"/>
                <a:cs typeface="Courier New" pitchFamily="49" charset="0"/>
              </a:rPr>
              <a:t> {</a:t>
            </a:r>
          </a:p>
          <a:p>
            <a:pPr marL="342900" indent="0">
              <a:buFont typeface="Wingdings" pitchFamily="2" charset="2"/>
              <a:buNone/>
              <a:defRPr/>
            </a:pPr>
            <a:r>
              <a:rPr lang="en-US" sz="1600" dirty="0" err="1">
                <a:latin typeface="Courier New" pitchFamily="49" charset="0"/>
                <a:cs typeface="Courier New" pitchFamily="49" charset="0"/>
              </a:rPr>
              <a:t>std</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ostringstream</a:t>
            </a:r>
            <a:r>
              <a:rPr lang="en-US" sz="1600" dirty="0">
                <a:latin typeface="Courier New" pitchFamily="49" charset="0"/>
                <a:cs typeface="Courier New" pitchFamily="49" charset="0"/>
              </a:rPr>
              <a:t> result;</a:t>
            </a:r>
          </a:p>
          <a:p>
            <a:pPr marL="342900" indent="0">
              <a:buFont typeface="Wingdings" pitchFamily="2" charset="2"/>
              <a:buNone/>
              <a:defRPr/>
            </a:pPr>
            <a:r>
              <a:rPr lang="en-US" sz="1600" dirty="0">
                <a:latin typeface="Courier New" pitchFamily="49" charset="0"/>
                <a:cs typeface="Courier New" pitchFamily="49" charset="0"/>
              </a:rPr>
              <a:t>result &lt;&lt; </a:t>
            </a:r>
            <a:r>
              <a:rPr lang="en-US" sz="1600" b="1" dirty="0" smtClean="0">
                <a:solidFill>
                  <a:schemeClr val="accent1"/>
                </a:solidFill>
                <a:latin typeface="Courier New" pitchFamily="49" charset="0"/>
                <a:cs typeface="Courier New" pitchFamily="49" charset="0"/>
              </a:rPr>
              <a:t>Student::name </a:t>
            </a:r>
            <a:r>
              <a:rPr lang="en-US" sz="1600" dirty="0">
                <a:latin typeface="Courier New" pitchFamily="49" charset="0"/>
                <a:cs typeface="Courier New" pitchFamily="49" charset="0"/>
              </a:rPr>
              <a:t>&lt;&lt; '\n'</a:t>
            </a:r>
          </a:p>
          <a:p>
            <a:pPr marL="1206500" indent="0">
              <a:buFont typeface="Wingdings" pitchFamily="2" charset="2"/>
              <a:buNone/>
              <a:defRPr/>
            </a:pPr>
            <a:r>
              <a:rPr lang="en-US" sz="1600" dirty="0">
                <a:latin typeface="Courier New" pitchFamily="49" charset="0"/>
                <a:cs typeface="Courier New" pitchFamily="49" charset="0"/>
              </a:rPr>
              <a:t>&lt;&lt; </a:t>
            </a:r>
            <a:r>
              <a:rPr lang="en-US" sz="1600" b="1" dirty="0" smtClean="0">
                <a:solidFill>
                  <a:schemeClr val="accent1"/>
                </a:solidFill>
                <a:latin typeface="Courier New" pitchFamily="49" charset="0"/>
                <a:cs typeface="Courier New" pitchFamily="49" charset="0"/>
              </a:rPr>
              <a:t>Student::</a:t>
            </a:r>
            <a:r>
              <a:rPr lang="en-US" sz="1600" b="1" dirty="0" err="1" smtClean="0">
                <a:solidFill>
                  <a:schemeClr val="accent1"/>
                </a:solidFill>
                <a:latin typeface="Courier New" pitchFamily="49" charset="0"/>
                <a:cs typeface="Courier New" pitchFamily="49" charset="0"/>
              </a:rPr>
              <a:t>p_address</a:t>
            </a:r>
            <a:r>
              <a:rPr lang="en-US" sz="1600" b="1" dirty="0" smtClean="0">
                <a:solidFill>
                  <a:schemeClr val="accent1"/>
                </a:solidFill>
                <a:latin typeface="Courier New" pitchFamily="49" charset="0"/>
                <a:cs typeface="Courier New" pitchFamily="49" charset="0"/>
              </a:rPr>
              <a:t>-</a:t>
            </a:r>
            <a:r>
              <a:rPr lang="en-US" sz="1600" b="1" dirty="0">
                <a:solidFill>
                  <a:schemeClr val="accent1"/>
                </a:solidFill>
                <a:latin typeface="Courier New" pitchFamily="49" charset="0"/>
                <a:cs typeface="Courier New" pitchFamily="49" charset="0"/>
              </a:rPr>
              <a:t>&gt;</a:t>
            </a:r>
            <a:r>
              <a:rPr lang="en-US" sz="1600" b="1" dirty="0" err="1">
                <a:solidFill>
                  <a:schemeClr val="accent1"/>
                </a:solidFill>
                <a:latin typeface="Courier New" pitchFamily="49" charset="0"/>
                <a:cs typeface="Courier New" pitchFamily="49" charset="0"/>
              </a:rPr>
              <a:t>to_string</a:t>
            </a:r>
            <a:r>
              <a:rPr lang="en-US" sz="1600" b="1" dirty="0">
                <a:solidFill>
                  <a:schemeClr val="accent1"/>
                </a:solidFill>
                <a:latin typeface="Courier New" pitchFamily="49" charset="0"/>
                <a:cs typeface="Courier New" pitchFamily="49" charset="0"/>
              </a:rPr>
              <a:t>()</a:t>
            </a:r>
          </a:p>
          <a:p>
            <a:pPr marL="1206500" indent="0">
              <a:buFont typeface="Wingdings" pitchFamily="2" charset="2"/>
              <a:buNone/>
              <a:defRPr/>
            </a:pPr>
            <a:r>
              <a:rPr lang="en-US" sz="1600" dirty="0">
                <a:latin typeface="Courier New" pitchFamily="49" charset="0"/>
                <a:cs typeface="Courier New" pitchFamily="49" charset="0"/>
              </a:rPr>
              <a:t>&lt;&lt; "\</a:t>
            </a:r>
            <a:r>
              <a:rPr lang="en-US" sz="1600" dirty="0" err="1">
                <a:latin typeface="Courier New" pitchFamily="49" charset="0"/>
                <a:cs typeface="Courier New" pitchFamily="49" charset="0"/>
              </a:rPr>
              <a:t>nMajor</a:t>
            </a:r>
            <a:r>
              <a:rPr lang="en-US" sz="1600" dirty="0">
                <a:latin typeface="Courier New" pitchFamily="49" charset="0"/>
                <a:cs typeface="Courier New" pitchFamily="49" charset="0"/>
              </a:rPr>
              <a:t>: " &lt;&lt; major</a:t>
            </a:r>
          </a:p>
          <a:p>
            <a:pPr marL="1206500" indent="0">
              <a:buFont typeface="Wingdings" pitchFamily="2" charset="2"/>
              <a:buNone/>
              <a:defRPr/>
            </a:pPr>
            <a:r>
              <a:rPr lang="en-US" sz="1600" dirty="0">
                <a:latin typeface="Courier New" pitchFamily="49" charset="0"/>
                <a:cs typeface="Courier New" pitchFamily="49" charset="0"/>
              </a:rPr>
              <a:t>&lt;&lt; " GPA: " &lt;&lt; </a:t>
            </a:r>
            <a:r>
              <a:rPr lang="en-US" sz="1600" dirty="0" err="1">
                <a:latin typeface="Courier New" pitchFamily="49" charset="0"/>
                <a:cs typeface="Courier New" pitchFamily="49" charset="0"/>
              </a:rPr>
              <a:t>gpa</a:t>
            </a:r>
            <a:endParaRPr lang="en-US" sz="1600" dirty="0">
              <a:latin typeface="Courier New" pitchFamily="49" charset="0"/>
              <a:cs typeface="Courier New" pitchFamily="49" charset="0"/>
            </a:endParaRPr>
          </a:p>
          <a:p>
            <a:pPr marL="1206500" indent="0">
              <a:buFont typeface="Wingdings" pitchFamily="2" charset="2"/>
              <a:buNone/>
              <a:defRPr/>
            </a:pPr>
            <a:r>
              <a:rPr lang="en-US" sz="1600" dirty="0">
                <a:latin typeface="Courier New" pitchFamily="49" charset="0"/>
                <a:cs typeface="Courier New" pitchFamily="49" charset="0"/>
              </a:rPr>
              <a:t>&lt;&lt; " rate: " &lt;&lt; rate</a:t>
            </a:r>
          </a:p>
          <a:p>
            <a:pPr marL="1206500" indent="0">
              <a:buFont typeface="Wingdings" pitchFamily="2" charset="2"/>
              <a:buNone/>
              <a:defRPr/>
            </a:pPr>
            <a:r>
              <a:rPr lang="en-US" sz="1600" dirty="0">
                <a:latin typeface="Courier New" pitchFamily="49" charset="0"/>
                <a:cs typeface="Courier New" pitchFamily="49" charset="0"/>
              </a:rPr>
              <a:t>&lt;&lt; " hours: " &lt;&lt; hours;</a:t>
            </a:r>
          </a:p>
          <a:p>
            <a:pPr marL="342900" indent="0">
              <a:buFont typeface="Wingdings" pitchFamily="2" charset="2"/>
              <a:buNone/>
              <a:defRPr/>
            </a:pPr>
            <a:r>
              <a:rPr lang="en-US" sz="1600" dirty="0">
                <a:latin typeface="Courier New" pitchFamily="49" charset="0"/>
                <a:cs typeface="Courier New" pitchFamily="49" charset="0"/>
              </a:rPr>
              <a:t>return </a:t>
            </a:r>
            <a:r>
              <a:rPr lang="en-US" sz="1600" dirty="0" err="1">
                <a:latin typeface="Courier New" pitchFamily="49" charset="0"/>
                <a:cs typeface="Courier New" pitchFamily="49" charset="0"/>
              </a:rPr>
              <a:t>result.str</a:t>
            </a:r>
            <a:r>
              <a:rPr lang="en-US" sz="1600" dirty="0">
                <a:latin typeface="Courier New" pitchFamily="49" charset="0"/>
                <a:cs typeface="Courier New" pitchFamily="49" charset="0"/>
              </a:rPr>
              <a:t>();</a:t>
            </a:r>
          </a:p>
          <a:p>
            <a:pPr marL="0" indent="0">
              <a:buFont typeface="Wingdings" pitchFamily="2" charset="2"/>
              <a:buNone/>
              <a:defRPr/>
            </a:pPr>
            <a:r>
              <a:rPr lang="en-US" sz="1600" dirty="0">
                <a:latin typeface="Courier New" pitchFamily="49" charset="0"/>
                <a:cs typeface="Courier New" pitchFamily="49" charset="0"/>
              </a:rPr>
              <a:t>}</a:t>
            </a:r>
            <a:endParaRPr lang="en-US" sz="1600" noProof="1">
              <a:latin typeface="Courier New" pitchFamily="49" charset="0"/>
              <a:cs typeface="Courier New" pitchFamily="49" charset="0"/>
            </a:endParaRPr>
          </a:p>
        </p:txBody>
      </p:sp>
      <p:sp>
        <p:nvSpPr>
          <p:cNvPr id="4" name="Rectangle 3"/>
          <p:cNvSpPr/>
          <p:nvPr/>
        </p:nvSpPr>
        <p:spPr>
          <a:xfrm>
            <a:off x="5638800" y="4419600"/>
            <a:ext cx="2895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We can fix this by modifying the code as shown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Definition of </a:t>
            </a:r>
            <a:r>
              <a:rPr lang="en-US" sz="3600" b="1" dirty="0" err="1" smtClean="0">
                <a:latin typeface="Courier New" pitchFamily="49" charset="0"/>
                <a:cs typeface="Courier New" pitchFamily="49" charset="0"/>
              </a:rPr>
              <a:t>Student_Worker</a:t>
            </a:r>
            <a:r>
              <a:rPr lang="en-US" sz="3600" b="1" dirty="0" smtClean="0">
                <a:latin typeface="Courier New" pitchFamily="49" charset="0"/>
                <a:cs typeface="Courier New" pitchFamily="49" charset="0"/>
              </a:rPr>
              <a:t> </a:t>
            </a:r>
            <a:r>
              <a:rPr lang="en-US" b="1" dirty="0"/>
              <a:t>(cont.)</a:t>
            </a:r>
            <a:endParaRPr lang="en-US" b="1" dirty="0">
              <a:latin typeface="Courier New" pitchFamily="49" charset="0"/>
              <a:cs typeface="Courier New" pitchFamily="49" charset="0"/>
            </a:endParaRPr>
          </a:p>
        </p:txBody>
      </p:sp>
      <p:sp>
        <p:nvSpPr>
          <p:cNvPr id="3" name="Content Placeholder 2"/>
          <p:cNvSpPr>
            <a:spLocks noGrp="1"/>
          </p:cNvSpPr>
          <p:nvPr>
            <p:ph sz="quarter" idx="1"/>
          </p:nvPr>
        </p:nvSpPr>
        <p:spPr>
          <a:xfrm>
            <a:off x="612775" y="1600200"/>
            <a:ext cx="8153400" cy="4495800"/>
          </a:xfrm>
        </p:spPr>
        <p:txBody>
          <a:bodyPr>
            <a:noAutofit/>
          </a:bodyPr>
          <a:lstStyle/>
          <a:p>
            <a:pPr marL="0" indent="0">
              <a:buFont typeface="Wingdings" pitchFamily="2" charset="2"/>
              <a:buNone/>
              <a:defRPr/>
            </a:pPr>
            <a:r>
              <a:rPr lang="en-US" sz="1600" dirty="0" smtClean="0">
                <a:latin typeface="Courier New" pitchFamily="49" charset="0"/>
                <a:cs typeface="Courier New" pitchFamily="49" charset="0"/>
              </a:rPr>
              <a:t>Student_Worker.cpp</a:t>
            </a:r>
          </a:p>
          <a:p>
            <a:pPr marL="0" indent="0">
              <a:buFont typeface="Wingdings" pitchFamily="2" charset="2"/>
              <a:buNone/>
              <a:defRPr/>
            </a:pPr>
            <a:endParaRPr lang="en-US" sz="1600" dirty="0">
              <a:latin typeface="Courier New" pitchFamily="49" charset="0"/>
              <a:cs typeface="Courier New" pitchFamily="49" charset="0"/>
            </a:endParaRPr>
          </a:p>
          <a:p>
            <a:pPr marL="0" indent="0">
              <a:buFont typeface="Wingdings" pitchFamily="2" charset="2"/>
              <a:buNone/>
              <a:defRPr/>
            </a:pPr>
            <a:r>
              <a:rPr lang="en-US" sz="1400" dirty="0">
                <a:latin typeface="Courier New" pitchFamily="49" charset="0"/>
                <a:cs typeface="Courier New" pitchFamily="49" charset="0"/>
              </a:rPr>
              <a:t>/** Return string representation of </a:t>
            </a:r>
            <a:r>
              <a:rPr lang="en-US" sz="1400" dirty="0" err="1">
                <a:latin typeface="Courier New" pitchFamily="49" charset="0"/>
                <a:cs typeface="Courier New" pitchFamily="49" charset="0"/>
              </a:rPr>
              <a:t>Student_Worker</a:t>
            </a:r>
            <a:r>
              <a:rPr lang="en-US" sz="1400" dirty="0">
                <a:latin typeface="Courier New" pitchFamily="49" charset="0"/>
                <a:cs typeface="Courier New" pitchFamily="49" charset="0"/>
              </a:rPr>
              <a:t>. */</a:t>
            </a:r>
          </a:p>
          <a:p>
            <a:pPr marL="0" indent="0">
              <a:buFont typeface="Wingdings" pitchFamily="2" charset="2"/>
              <a:buNone/>
              <a:defRPr/>
            </a:pPr>
            <a:r>
              <a:rPr lang="en-US" sz="1600" dirty="0" err="1">
                <a:latin typeface="Courier New" pitchFamily="49" charset="0"/>
                <a:cs typeface="Courier New" pitchFamily="49" charset="0"/>
              </a:rPr>
              <a:t>std</a:t>
            </a:r>
            <a:r>
              <a:rPr lang="en-US" sz="1600" dirty="0">
                <a:latin typeface="Courier New" pitchFamily="49" charset="0"/>
                <a:cs typeface="Courier New" pitchFamily="49" charset="0"/>
              </a:rPr>
              <a:t>::string </a:t>
            </a:r>
            <a:r>
              <a:rPr lang="en-US" sz="1600" dirty="0" err="1">
                <a:latin typeface="Courier New" pitchFamily="49" charset="0"/>
                <a:cs typeface="Courier New" pitchFamily="49" charset="0"/>
              </a:rPr>
              <a:t>Student_Worker</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to_string</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const</a:t>
            </a:r>
            <a:r>
              <a:rPr lang="en-US" sz="1600" dirty="0">
                <a:latin typeface="Courier New" pitchFamily="49" charset="0"/>
                <a:cs typeface="Courier New" pitchFamily="49" charset="0"/>
              </a:rPr>
              <a:t> {</a:t>
            </a:r>
          </a:p>
          <a:p>
            <a:pPr marL="342900" indent="0">
              <a:buFont typeface="Wingdings" pitchFamily="2" charset="2"/>
              <a:buNone/>
              <a:defRPr/>
            </a:pPr>
            <a:r>
              <a:rPr lang="en-US" sz="1600" dirty="0" err="1">
                <a:latin typeface="Courier New" pitchFamily="49" charset="0"/>
                <a:cs typeface="Courier New" pitchFamily="49" charset="0"/>
              </a:rPr>
              <a:t>std</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ostringstream</a:t>
            </a:r>
            <a:r>
              <a:rPr lang="en-US" sz="1600" dirty="0">
                <a:latin typeface="Courier New" pitchFamily="49" charset="0"/>
                <a:cs typeface="Courier New" pitchFamily="49" charset="0"/>
              </a:rPr>
              <a:t> result;</a:t>
            </a:r>
          </a:p>
          <a:p>
            <a:pPr marL="342900" indent="0">
              <a:buFont typeface="Wingdings" pitchFamily="2" charset="2"/>
              <a:buNone/>
              <a:defRPr/>
            </a:pPr>
            <a:r>
              <a:rPr lang="en-US" sz="1600" dirty="0">
                <a:latin typeface="Courier New" pitchFamily="49" charset="0"/>
                <a:cs typeface="Courier New" pitchFamily="49" charset="0"/>
              </a:rPr>
              <a:t>result &lt;&lt; </a:t>
            </a:r>
            <a:r>
              <a:rPr lang="en-US" sz="1600" b="1" dirty="0" smtClean="0">
                <a:solidFill>
                  <a:schemeClr val="accent1"/>
                </a:solidFill>
                <a:latin typeface="Courier New" pitchFamily="49" charset="0"/>
                <a:cs typeface="Courier New" pitchFamily="49" charset="0"/>
              </a:rPr>
              <a:t>Student::name </a:t>
            </a:r>
            <a:r>
              <a:rPr lang="en-US" sz="1600" dirty="0">
                <a:latin typeface="Courier New" pitchFamily="49" charset="0"/>
                <a:cs typeface="Courier New" pitchFamily="49" charset="0"/>
              </a:rPr>
              <a:t>&lt;&lt; '\n'</a:t>
            </a:r>
          </a:p>
          <a:p>
            <a:pPr marL="1206500" indent="0">
              <a:buFont typeface="Wingdings" pitchFamily="2" charset="2"/>
              <a:buNone/>
              <a:defRPr/>
            </a:pPr>
            <a:r>
              <a:rPr lang="en-US" sz="1600" dirty="0">
                <a:latin typeface="Courier New" pitchFamily="49" charset="0"/>
                <a:cs typeface="Courier New" pitchFamily="49" charset="0"/>
              </a:rPr>
              <a:t>&lt;&lt; </a:t>
            </a:r>
            <a:r>
              <a:rPr lang="en-US" sz="1600" b="1" dirty="0" smtClean="0">
                <a:solidFill>
                  <a:schemeClr val="accent1"/>
                </a:solidFill>
                <a:latin typeface="Courier New" pitchFamily="49" charset="0"/>
                <a:cs typeface="Courier New" pitchFamily="49" charset="0"/>
              </a:rPr>
              <a:t>Student::</a:t>
            </a:r>
            <a:r>
              <a:rPr lang="en-US" sz="1600" b="1" dirty="0" err="1" smtClean="0">
                <a:solidFill>
                  <a:schemeClr val="accent1"/>
                </a:solidFill>
                <a:latin typeface="Courier New" pitchFamily="49" charset="0"/>
                <a:cs typeface="Courier New" pitchFamily="49" charset="0"/>
              </a:rPr>
              <a:t>p_address</a:t>
            </a:r>
            <a:r>
              <a:rPr lang="en-US" sz="1600" b="1" dirty="0" smtClean="0">
                <a:solidFill>
                  <a:schemeClr val="accent1"/>
                </a:solidFill>
                <a:latin typeface="Courier New" pitchFamily="49" charset="0"/>
                <a:cs typeface="Courier New" pitchFamily="49" charset="0"/>
              </a:rPr>
              <a:t>-</a:t>
            </a:r>
            <a:r>
              <a:rPr lang="en-US" sz="1600" b="1" dirty="0">
                <a:solidFill>
                  <a:schemeClr val="accent1"/>
                </a:solidFill>
                <a:latin typeface="Courier New" pitchFamily="49" charset="0"/>
                <a:cs typeface="Courier New" pitchFamily="49" charset="0"/>
              </a:rPr>
              <a:t>&gt;</a:t>
            </a:r>
            <a:r>
              <a:rPr lang="en-US" sz="1600" b="1" dirty="0" err="1">
                <a:solidFill>
                  <a:schemeClr val="accent1"/>
                </a:solidFill>
                <a:latin typeface="Courier New" pitchFamily="49" charset="0"/>
                <a:cs typeface="Courier New" pitchFamily="49" charset="0"/>
              </a:rPr>
              <a:t>to_string</a:t>
            </a:r>
            <a:r>
              <a:rPr lang="en-US" sz="1600" b="1" dirty="0">
                <a:solidFill>
                  <a:schemeClr val="accent1"/>
                </a:solidFill>
                <a:latin typeface="Courier New" pitchFamily="49" charset="0"/>
                <a:cs typeface="Courier New" pitchFamily="49" charset="0"/>
              </a:rPr>
              <a:t>()</a:t>
            </a:r>
          </a:p>
          <a:p>
            <a:pPr marL="1206500" indent="0">
              <a:buFont typeface="Wingdings" pitchFamily="2" charset="2"/>
              <a:buNone/>
              <a:defRPr/>
            </a:pPr>
            <a:r>
              <a:rPr lang="en-US" sz="1600" dirty="0">
                <a:latin typeface="Courier New" pitchFamily="49" charset="0"/>
                <a:cs typeface="Courier New" pitchFamily="49" charset="0"/>
              </a:rPr>
              <a:t>&lt;&lt; "\</a:t>
            </a:r>
            <a:r>
              <a:rPr lang="en-US" sz="1600" dirty="0" err="1">
                <a:latin typeface="Courier New" pitchFamily="49" charset="0"/>
                <a:cs typeface="Courier New" pitchFamily="49" charset="0"/>
              </a:rPr>
              <a:t>nMajor</a:t>
            </a:r>
            <a:r>
              <a:rPr lang="en-US" sz="1600" dirty="0">
                <a:latin typeface="Courier New" pitchFamily="49" charset="0"/>
                <a:cs typeface="Courier New" pitchFamily="49" charset="0"/>
              </a:rPr>
              <a:t>: " &lt;&lt; major</a:t>
            </a:r>
          </a:p>
          <a:p>
            <a:pPr marL="1206500" indent="0">
              <a:buFont typeface="Wingdings" pitchFamily="2" charset="2"/>
              <a:buNone/>
              <a:defRPr/>
            </a:pPr>
            <a:r>
              <a:rPr lang="en-US" sz="1600" dirty="0">
                <a:latin typeface="Courier New" pitchFamily="49" charset="0"/>
                <a:cs typeface="Courier New" pitchFamily="49" charset="0"/>
              </a:rPr>
              <a:t>&lt;&lt; " GPA: " &lt;&lt; </a:t>
            </a:r>
            <a:r>
              <a:rPr lang="en-US" sz="1600" dirty="0" err="1">
                <a:latin typeface="Courier New" pitchFamily="49" charset="0"/>
                <a:cs typeface="Courier New" pitchFamily="49" charset="0"/>
              </a:rPr>
              <a:t>gpa</a:t>
            </a:r>
            <a:endParaRPr lang="en-US" sz="1600" dirty="0">
              <a:latin typeface="Courier New" pitchFamily="49" charset="0"/>
              <a:cs typeface="Courier New" pitchFamily="49" charset="0"/>
            </a:endParaRPr>
          </a:p>
          <a:p>
            <a:pPr marL="1206500" indent="0">
              <a:buFont typeface="Wingdings" pitchFamily="2" charset="2"/>
              <a:buNone/>
              <a:defRPr/>
            </a:pPr>
            <a:r>
              <a:rPr lang="en-US" sz="1600" dirty="0">
                <a:latin typeface="Courier New" pitchFamily="49" charset="0"/>
                <a:cs typeface="Courier New" pitchFamily="49" charset="0"/>
              </a:rPr>
              <a:t>&lt;&lt; " rate: " &lt;&lt; rate</a:t>
            </a:r>
          </a:p>
          <a:p>
            <a:pPr marL="1206500" indent="0">
              <a:buFont typeface="Wingdings" pitchFamily="2" charset="2"/>
              <a:buNone/>
              <a:defRPr/>
            </a:pPr>
            <a:r>
              <a:rPr lang="en-US" sz="1600" dirty="0">
                <a:latin typeface="Courier New" pitchFamily="49" charset="0"/>
                <a:cs typeface="Courier New" pitchFamily="49" charset="0"/>
              </a:rPr>
              <a:t>&lt;&lt; " hours: " &lt;&lt; hours;</a:t>
            </a:r>
          </a:p>
          <a:p>
            <a:pPr marL="342900" indent="0">
              <a:buFont typeface="Wingdings" pitchFamily="2" charset="2"/>
              <a:buNone/>
              <a:defRPr/>
            </a:pPr>
            <a:r>
              <a:rPr lang="en-US" sz="1600" dirty="0">
                <a:latin typeface="Courier New" pitchFamily="49" charset="0"/>
                <a:cs typeface="Courier New" pitchFamily="49" charset="0"/>
              </a:rPr>
              <a:t>return </a:t>
            </a:r>
            <a:r>
              <a:rPr lang="en-US" sz="1600" dirty="0" err="1">
                <a:latin typeface="Courier New" pitchFamily="49" charset="0"/>
                <a:cs typeface="Courier New" pitchFamily="49" charset="0"/>
              </a:rPr>
              <a:t>result.str</a:t>
            </a:r>
            <a:r>
              <a:rPr lang="en-US" sz="1600" dirty="0">
                <a:latin typeface="Courier New" pitchFamily="49" charset="0"/>
                <a:cs typeface="Courier New" pitchFamily="49" charset="0"/>
              </a:rPr>
              <a:t>();</a:t>
            </a:r>
          </a:p>
          <a:p>
            <a:pPr marL="0" indent="0">
              <a:buFont typeface="Wingdings" pitchFamily="2" charset="2"/>
              <a:buNone/>
              <a:defRPr/>
            </a:pPr>
            <a:r>
              <a:rPr lang="en-US" sz="1600" dirty="0">
                <a:latin typeface="Courier New" pitchFamily="49" charset="0"/>
                <a:cs typeface="Courier New" pitchFamily="49" charset="0"/>
              </a:rPr>
              <a:t>}</a:t>
            </a:r>
            <a:endParaRPr lang="en-US" sz="1600" noProof="1">
              <a:latin typeface="Courier New" pitchFamily="49" charset="0"/>
              <a:cs typeface="Courier New" pitchFamily="49" charset="0"/>
            </a:endParaRPr>
          </a:p>
        </p:txBody>
      </p:sp>
      <p:sp>
        <p:nvSpPr>
          <p:cNvPr id="4" name="Rectangle 3"/>
          <p:cNvSpPr/>
          <p:nvPr/>
        </p:nvSpPr>
        <p:spPr>
          <a:xfrm>
            <a:off x="4876800" y="3962400"/>
            <a:ext cx="39624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While this resolved the error, it is not a very good solution. We still effectively have two </a:t>
            </a:r>
            <a:r>
              <a:rPr lang="en-US" sz="1600" dirty="0">
                <a:latin typeface="Courier New" pitchFamily="49" charset="0"/>
                <a:cs typeface="Courier New" pitchFamily="49" charset="0"/>
              </a:rPr>
              <a:t>name</a:t>
            </a:r>
            <a:r>
              <a:rPr lang="en-US" dirty="0"/>
              <a:t> data fields and two </a:t>
            </a:r>
            <a:r>
              <a:rPr lang="en-US" sz="1600" dirty="0" err="1">
                <a:latin typeface="Courier New" pitchFamily="49" charset="0"/>
                <a:cs typeface="Courier New" pitchFamily="49" charset="0"/>
              </a:rPr>
              <a:t>p_address</a:t>
            </a:r>
            <a:r>
              <a:rPr lang="en-US" dirty="0"/>
              <a:t> data fields, even though the constructor sets them both to the same value. Because the two </a:t>
            </a:r>
            <a:r>
              <a:rPr lang="en-US" sz="1600" dirty="0" err="1">
                <a:latin typeface="Courier New" pitchFamily="49" charset="0"/>
                <a:cs typeface="Courier New" pitchFamily="49" charset="0"/>
              </a:rPr>
              <a:t>p_address</a:t>
            </a:r>
            <a:r>
              <a:rPr lang="en-US" dirty="0"/>
              <a:t> fields are the same, we may get a run-time error when the destructor for </a:t>
            </a:r>
            <a:r>
              <a:rPr lang="en-US" sz="1600" dirty="0" err="1">
                <a:latin typeface="Courier New" pitchFamily="49" charset="0"/>
                <a:cs typeface="Courier New" pitchFamily="49" charset="0"/>
              </a:rPr>
              <a:t>Student_Worker</a:t>
            </a:r>
            <a:r>
              <a:rPr lang="en-US" dirty="0"/>
              <a:t> is </a:t>
            </a:r>
            <a:r>
              <a:rPr lang="en-US" dirty="0" smtClean="0"/>
              <a:t>called</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612775" y="228600"/>
            <a:ext cx="8153400" cy="990600"/>
          </a:xfrm>
        </p:spPr>
        <p:txBody>
          <a:bodyPr>
            <a:normAutofit fontScale="90000"/>
          </a:bodyPr>
          <a:lstStyle/>
          <a:p>
            <a:pPr>
              <a:defRPr/>
            </a:pPr>
            <a:r>
              <a:rPr lang="en-US" sz="3600" b="1" smtClean="0"/>
              <a:t>Refactoring the Employee and Student Classes</a:t>
            </a:r>
            <a:endParaRPr lang="en-US" sz="3600" smtClean="0"/>
          </a:p>
        </p:txBody>
      </p:sp>
      <p:sp>
        <p:nvSpPr>
          <p:cNvPr id="103426" name="Content Placeholder 2"/>
          <p:cNvSpPr>
            <a:spLocks noGrp="1"/>
          </p:cNvSpPr>
          <p:nvPr>
            <p:ph sz="quarter" idx="1"/>
          </p:nvPr>
        </p:nvSpPr>
        <p:spPr>
          <a:xfrm>
            <a:off x="612775" y="1600200"/>
            <a:ext cx="8153400" cy="4495800"/>
          </a:xfrm>
        </p:spPr>
        <p:txBody>
          <a:bodyPr/>
          <a:lstStyle/>
          <a:p>
            <a:pPr>
              <a:lnSpc>
                <a:spcPct val="80000"/>
              </a:lnSpc>
            </a:pPr>
            <a:r>
              <a:rPr lang="en-US" sz="2500" smtClean="0"/>
              <a:t>A better solution is to recognize that both </a:t>
            </a:r>
            <a:r>
              <a:rPr lang="en-US" sz="2000" smtClean="0">
                <a:latin typeface="Courier New" pitchFamily="49" charset="0"/>
                <a:cs typeface="Courier New" pitchFamily="49" charset="0"/>
              </a:rPr>
              <a:t>Employees</a:t>
            </a:r>
            <a:r>
              <a:rPr lang="en-US" sz="2500" smtClean="0"/>
              <a:t> and </a:t>
            </a:r>
            <a:r>
              <a:rPr lang="en-US" sz="2000" smtClean="0">
                <a:latin typeface="Courier New" pitchFamily="49" charset="0"/>
                <a:cs typeface="Courier New" pitchFamily="49" charset="0"/>
              </a:rPr>
              <a:t>Students</a:t>
            </a:r>
            <a:r>
              <a:rPr lang="en-US" sz="2500" smtClean="0"/>
              <a:t> have common data fields </a:t>
            </a:r>
          </a:p>
          <a:p>
            <a:pPr>
              <a:lnSpc>
                <a:spcPct val="80000"/>
              </a:lnSpc>
            </a:pPr>
            <a:r>
              <a:rPr lang="en-US" sz="2500" smtClean="0"/>
              <a:t>These common data fields and their associated member functions could be collected into a separate class, which would become a common base class </a:t>
            </a:r>
            <a:r>
              <a:rPr lang="en-US" sz="2000" smtClean="0">
                <a:latin typeface="Courier New" pitchFamily="49" charset="0"/>
                <a:cs typeface="Courier New" pitchFamily="49" charset="0"/>
              </a:rPr>
              <a:t>Person</a:t>
            </a:r>
            <a:endParaRPr lang="en-US" sz="2500" smtClean="0"/>
          </a:p>
          <a:p>
            <a:pPr>
              <a:lnSpc>
                <a:spcPct val="80000"/>
              </a:lnSpc>
            </a:pPr>
            <a:r>
              <a:rPr lang="en-US" sz="2500" smtClean="0"/>
              <a:t>This process is known as </a:t>
            </a:r>
            <a:r>
              <a:rPr lang="en-US" sz="2500" i="1" smtClean="0"/>
              <a:t>refactoring </a:t>
            </a:r>
            <a:r>
              <a:rPr lang="en-US" sz="2500" smtClean="0"/>
              <a:t>and is often used in object-oriented design</a:t>
            </a:r>
          </a:p>
          <a:p>
            <a:pPr>
              <a:lnSpc>
                <a:spcPct val="80000"/>
              </a:lnSpc>
            </a:pPr>
            <a:r>
              <a:rPr lang="en-US" sz="2500" smtClean="0"/>
              <a:t>However, it leads to similar problems, because there are two </a:t>
            </a:r>
            <a:r>
              <a:rPr lang="en-US" sz="2000" smtClean="0">
                <a:latin typeface="Courier New" pitchFamily="49" charset="0"/>
                <a:cs typeface="Courier New" pitchFamily="49" charset="0"/>
              </a:rPr>
              <a:t>Person</a:t>
            </a:r>
            <a:r>
              <a:rPr lang="en-US" sz="2500" smtClean="0"/>
              <a:t> components in the </a:t>
            </a:r>
            <a:r>
              <a:rPr lang="en-US" sz="2000" smtClean="0">
                <a:latin typeface="Courier New" pitchFamily="49" charset="0"/>
                <a:cs typeface="Courier New" pitchFamily="49" charset="0"/>
              </a:rPr>
              <a:t>Student_Worker</a:t>
            </a:r>
            <a:r>
              <a:rPr lang="en-US" sz="2500" smtClean="0"/>
              <a:t> class: one inherited from </a:t>
            </a:r>
            <a:r>
              <a:rPr lang="en-US" sz="1800" smtClean="0">
                <a:latin typeface="Courier New" pitchFamily="49" charset="0"/>
                <a:cs typeface="Courier New" pitchFamily="49" charset="0"/>
              </a:rPr>
              <a:t>Employee</a:t>
            </a:r>
            <a:r>
              <a:rPr lang="en-US" sz="2500" smtClean="0"/>
              <a:t> and the other inherited from </a:t>
            </a:r>
            <a:r>
              <a:rPr lang="en-US" sz="1800" smtClean="0">
                <a:latin typeface="Courier New" pitchFamily="49" charset="0"/>
                <a:cs typeface="Courier New" pitchFamily="49" charset="0"/>
              </a:rPr>
              <a:t>Student</a:t>
            </a:r>
            <a:r>
              <a:rPr lang="en-US" sz="2500" smtClean="0"/>
              <a:t> </a:t>
            </a:r>
          </a:p>
          <a:p>
            <a:pPr>
              <a:lnSpc>
                <a:spcPct val="80000"/>
              </a:lnSpc>
            </a:pPr>
            <a:r>
              <a:rPr lang="en-US" sz="2500" smtClean="0"/>
              <a:t>A workable solution to this problem is beyond the scope of the chapter</a:t>
            </a:r>
          </a:p>
          <a:p>
            <a:pPr marL="742950" lvl="1" indent="-285750">
              <a:lnSpc>
                <a:spcPct val="80000"/>
              </a:lnSpc>
            </a:pPr>
            <a:r>
              <a:rPr lang="en-US" sz="2400" smtClean="0"/>
              <a:t>you can find this solution in Appendix A.4</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Placeholder 4"/>
          <p:cNvSpPr>
            <a:spLocks noGrp="1"/>
          </p:cNvSpPr>
          <p:nvPr>
            <p:ph type="body" idx="1"/>
          </p:nvPr>
        </p:nvSpPr>
        <p:spPr/>
        <p:txBody>
          <a:bodyPr/>
          <a:lstStyle/>
          <a:p>
            <a:r>
              <a:rPr lang="en-US" smtClean="0"/>
              <a:t>Section 3.5</a:t>
            </a:r>
          </a:p>
        </p:txBody>
      </p:sp>
      <p:sp>
        <p:nvSpPr>
          <p:cNvPr id="104450" name="Title 3"/>
          <p:cNvSpPr>
            <a:spLocks noGrp="1"/>
          </p:cNvSpPr>
          <p:nvPr>
            <p:ph type="title"/>
          </p:nvPr>
        </p:nvSpPr>
        <p:spPr/>
        <p:txBody>
          <a:bodyPr/>
          <a:lstStyle/>
          <a:p>
            <a:r>
              <a:rPr lang="en-US" b="1" smtClean="0"/>
              <a:t>Namespaces and Visibility</a:t>
            </a: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b="1" i="1" dirty="0"/>
              <a:t>Is-a</a:t>
            </a:r>
            <a:r>
              <a:rPr lang="en-US" b="1" dirty="0"/>
              <a:t> Versus </a:t>
            </a:r>
            <a:r>
              <a:rPr lang="en-US" b="1" i="1" dirty="0"/>
              <a:t>Has-a</a:t>
            </a:r>
            <a:r>
              <a:rPr lang="en-US" b="1" dirty="0"/>
              <a:t> </a:t>
            </a:r>
            <a:r>
              <a:rPr lang="en-US" b="1" dirty="0" smtClean="0"/>
              <a:t>Relationships (cont.)</a:t>
            </a:r>
            <a:endParaRPr lang="en-US" dirty="0"/>
          </a:p>
        </p:txBody>
      </p:sp>
      <p:sp>
        <p:nvSpPr>
          <p:cNvPr id="22530" name="Content Placeholder 4"/>
          <p:cNvSpPr>
            <a:spLocks noGrp="1"/>
          </p:cNvSpPr>
          <p:nvPr>
            <p:ph sz="quarter" idx="1"/>
          </p:nvPr>
        </p:nvSpPr>
        <p:spPr>
          <a:xfrm>
            <a:off x="612775" y="1600200"/>
            <a:ext cx="8153400" cy="4495800"/>
          </a:xfrm>
        </p:spPr>
        <p:txBody>
          <a:bodyPr/>
          <a:lstStyle/>
          <a:p>
            <a:r>
              <a:rPr lang="en-US" smtClean="0"/>
              <a:t>The </a:t>
            </a:r>
            <a:r>
              <a:rPr lang="en-US" i="1" smtClean="0"/>
              <a:t>has-a </a:t>
            </a:r>
            <a:r>
              <a:rPr lang="en-US" smtClean="0"/>
              <a:t>relationship between classes means that every instance of one class is or may be associated with one or more instances of the other class (but not necessarily the other way around) </a:t>
            </a:r>
          </a:p>
          <a:p>
            <a:pPr lvl="1"/>
            <a:r>
              <a:rPr lang="en-US" smtClean="0"/>
              <a:t>For example, a jet plane has a jet engine</a:t>
            </a:r>
          </a:p>
          <a:p>
            <a:r>
              <a:rPr lang="en-US" smtClean="0"/>
              <a:t>The </a:t>
            </a:r>
            <a:r>
              <a:rPr lang="en-US" i="1" smtClean="0"/>
              <a:t>has-a </a:t>
            </a:r>
            <a:r>
              <a:rPr lang="en-US" smtClean="0"/>
              <a:t>relationship is represented by declaring in one class a data field whose type is another class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3"/>
          <p:cNvSpPr>
            <a:spLocks noGrp="1"/>
          </p:cNvSpPr>
          <p:nvPr>
            <p:ph type="title"/>
          </p:nvPr>
        </p:nvSpPr>
        <p:spPr>
          <a:xfrm>
            <a:off x="612775" y="228600"/>
            <a:ext cx="8153400" cy="990600"/>
          </a:xfrm>
        </p:spPr>
        <p:txBody>
          <a:bodyPr/>
          <a:lstStyle/>
          <a:p>
            <a:r>
              <a:rPr lang="en-US" b="1" smtClean="0"/>
              <a:t>Namespaces</a:t>
            </a:r>
            <a:endParaRPr lang="en-US" smtClean="0"/>
          </a:p>
        </p:txBody>
      </p:sp>
      <p:sp>
        <p:nvSpPr>
          <p:cNvPr id="105474" name="Content Placeholder 4"/>
          <p:cNvSpPr>
            <a:spLocks noGrp="1"/>
          </p:cNvSpPr>
          <p:nvPr>
            <p:ph sz="quarter" idx="1"/>
          </p:nvPr>
        </p:nvSpPr>
        <p:spPr>
          <a:xfrm>
            <a:off x="612775" y="1600200"/>
            <a:ext cx="8153400" cy="4495800"/>
          </a:xfrm>
        </p:spPr>
        <p:txBody>
          <a:bodyPr/>
          <a:lstStyle/>
          <a:p>
            <a:pPr>
              <a:lnSpc>
                <a:spcPct val="80000"/>
              </a:lnSpc>
            </a:pPr>
            <a:r>
              <a:rPr lang="en-US" sz="2500" smtClean="0"/>
              <a:t>The entire C++ standard library is contained in the namespace </a:t>
            </a:r>
            <a:r>
              <a:rPr lang="en-US" sz="2000" smtClean="0">
                <a:latin typeface="Courier New" pitchFamily="49" charset="0"/>
                <a:cs typeface="Courier New" pitchFamily="49" charset="0"/>
              </a:rPr>
              <a:t>std</a:t>
            </a:r>
            <a:endParaRPr lang="en-US" sz="2500" smtClean="0">
              <a:latin typeface="Courier New" pitchFamily="49" charset="0"/>
              <a:cs typeface="Courier New" pitchFamily="49" charset="0"/>
            </a:endParaRPr>
          </a:p>
          <a:p>
            <a:pPr>
              <a:lnSpc>
                <a:spcPct val="80000"/>
              </a:lnSpc>
            </a:pPr>
            <a:r>
              <a:rPr lang="en-US" sz="2500" smtClean="0"/>
              <a:t>Namespaces are used to group collections of declarations into a functional unit</a:t>
            </a:r>
          </a:p>
          <a:p>
            <a:pPr>
              <a:lnSpc>
                <a:spcPct val="80000"/>
              </a:lnSpc>
            </a:pPr>
            <a:r>
              <a:rPr lang="en-US" sz="2500" smtClean="0"/>
              <a:t>By using namespaces, clashes between duplicate names are avoided </a:t>
            </a:r>
          </a:p>
          <a:p>
            <a:pPr lvl="1">
              <a:lnSpc>
                <a:spcPct val="80000"/>
              </a:lnSpc>
            </a:pPr>
            <a:r>
              <a:rPr lang="en-US" sz="2200" smtClean="0"/>
              <a:t>An adventure game program may define the class </a:t>
            </a:r>
            <a:r>
              <a:rPr lang="en-US" sz="1700" smtClean="0">
                <a:latin typeface="Courier New" pitchFamily="49" charset="0"/>
                <a:cs typeface="Courier New" pitchFamily="49" charset="0"/>
              </a:rPr>
              <a:t>map</a:t>
            </a:r>
            <a:r>
              <a:rPr lang="en-US" sz="2200" smtClean="0"/>
              <a:t> to represent the area where the action takes place</a:t>
            </a:r>
          </a:p>
          <a:p>
            <a:pPr lvl="1">
              <a:lnSpc>
                <a:spcPct val="80000"/>
              </a:lnSpc>
            </a:pPr>
            <a:r>
              <a:rPr lang="en-US" sz="2200" smtClean="0"/>
              <a:t>The standard library also defines a class called </a:t>
            </a:r>
            <a:r>
              <a:rPr lang="en-US" sz="1700" smtClean="0">
                <a:latin typeface="Courier New" pitchFamily="49" charset="0"/>
                <a:cs typeface="Courier New" pitchFamily="49" charset="0"/>
              </a:rPr>
              <a:t>map</a:t>
            </a:r>
            <a:r>
              <a:rPr lang="en-US" sz="2200" smtClean="0"/>
              <a:t>, which associates values with keys (discussed in Chapter 9)</a:t>
            </a:r>
          </a:p>
          <a:p>
            <a:pPr lvl="1">
              <a:lnSpc>
                <a:spcPct val="80000"/>
              </a:lnSpc>
            </a:pPr>
            <a:r>
              <a:rPr lang="en-US" sz="2200" smtClean="0"/>
              <a:t>To avoid clashes between the two </a:t>
            </a:r>
            <a:r>
              <a:rPr lang="en-US" sz="1700" smtClean="0">
                <a:latin typeface="Courier New" pitchFamily="49" charset="0"/>
                <a:cs typeface="Courier New" pitchFamily="49" charset="0"/>
              </a:rPr>
              <a:t>map</a:t>
            </a:r>
            <a:r>
              <a:rPr lang="en-US" sz="2200" smtClean="0"/>
              <a:t> classes, we prefix the namespace name before the class name</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3"/>
          <p:cNvSpPr>
            <a:spLocks noGrp="1"/>
          </p:cNvSpPr>
          <p:nvPr>
            <p:ph type="title"/>
          </p:nvPr>
        </p:nvSpPr>
        <p:spPr>
          <a:xfrm>
            <a:off x="612775" y="228600"/>
            <a:ext cx="8153400" cy="990600"/>
          </a:xfrm>
        </p:spPr>
        <p:txBody>
          <a:bodyPr/>
          <a:lstStyle/>
          <a:p>
            <a:r>
              <a:rPr lang="en-US" b="1" smtClean="0"/>
              <a:t>Namespaces (cont.)</a:t>
            </a:r>
            <a:endParaRPr lang="en-US" smtClean="0"/>
          </a:p>
        </p:txBody>
      </p:sp>
      <p:sp>
        <p:nvSpPr>
          <p:cNvPr id="5" name="Content Placeholder 4"/>
          <p:cNvSpPr>
            <a:spLocks noGrp="1"/>
          </p:cNvSpPr>
          <p:nvPr>
            <p:ph sz="quarter" idx="1"/>
          </p:nvPr>
        </p:nvSpPr>
        <p:spPr>
          <a:xfrm>
            <a:off x="612775" y="1600200"/>
            <a:ext cx="8153400" cy="4495800"/>
          </a:xfrm>
        </p:spPr>
        <p:txBody>
          <a:bodyPr/>
          <a:lstStyle/>
          <a:p>
            <a:pPr>
              <a:defRPr/>
            </a:pPr>
            <a:r>
              <a:rPr lang="en-US" dirty="0" smtClean="0"/>
              <a:t>This </a:t>
            </a:r>
            <a:r>
              <a:rPr lang="en-US" dirty="0"/>
              <a:t>declaration of a class </a:t>
            </a:r>
            <a:r>
              <a:rPr lang="en-US" dirty="0" smtClean="0"/>
              <a:t>map </a:t>
            </a:r>
            <a:r>
              <a:rPr lang="en-US" dirty="0"/>
              <a:t>uses the standard map as </a:t>
            </a:r>
            <a:r>
              <a:rPr lang="en-US" dirty="0" smtClean="0"/>
              <a:t>a component:</a:t>
            </a:r>
          </a:p>
          <a:p>
            <a:pPr>
              <a:defRPr/>
            </a:pPr>
            <a:endParaRPr lang="en-US" dirty="0"/>
          </a:p>
          <a:p>
            <a:pPr marL="520700" indent="0">
              <a:buFont typeface="Wingdings" pitchFamily="2" charset="2"/>
              <a:buNone/>
              <a:defRPr/>
            </a:pPr>
            <a:r>
              <a:rPr lang="en-US" sz="2000" dirty="0">
                <a:latin typeface="Courier New" pitchFamily="49" charset="0"/>
                <a:cs typeface="Courier New" pitchFamily="49" charset="0"/>
              </a:rPr>
              <a:t>#include &lt;map</a:t>
            </a:r>
            <a:r>
              <a:rPr lang="en-US" sz="2000" dirty="0" smtClean="0">
                <a:latin typeface="Courier New" pitchFamily="49" charset="0"/>
                <a:cs typeface="Courier New" pitchFamily="49" charset="0"/>
              </a:rPr>
              <a:t>&gt; // </a:t>
            </a:r>
            <a:r>
              <a:rPr lang="en-US" sz="2000" i="1" dirty="0" smtClean="0">
                <a:latin typeface="Courier New" pitchFamily="49" charset="0"/>
                <a:cs typeface="Courier New" pitchFamily="49" charset="0"/>
              </a:rPr>
              <a:t>Get </a:t>
            </a:r>
            <a:r>
              <a:rPr lang="en-US" sz="2000" i="1" dirty="0" err="1" smtClean="0">
                <a:latin typeface="Courier New" pitchFamily="49" charset="0"/>
                <a:cs typeface="Courier New" pitchFamily="49" charset="0"/>
              </a:rPr>
              <a:t>defn</a:t>
            </a:r>
            <a:r>
              <a:rPr lang="en-US" sz="2000" i="1" dirty="0" smtClean="0">
                <a:latin typeface="Courier New" pitchFamily="49" charset="0"/>
                <a:cs typeface="Courier New" pitchFamily="49" charset="0"/>
              </a:rPr>
              <a:t> of standard map</a:t>
            </a:r>
            <a:endParaRPr lang="en-US" sz="2000" dirty="0">
              <a:latin typeface="Courier New" pitchFamily="49" charset="0"/>
              <a:cs typeface="Courier New" pitchFamily="49" charset="0"/>
            </a:endParaRPr>
          </a:p>
          <a:p>
            <a:pPr marL="520700" indent="0">
              <a:buFont typeface="Wingdings" pitchFamily="2" charset="2"/>
              <a:buNone/>
              <a:defRPr/>
            </a:pPr>
            <a:r>
              <a:rPr lang="en-US" sz="2000" dirty="0">
                <a:latin typeface="Courier New" pitchFamily="49" charset="0"/>
                <a:cs typeface="Courier New" pitchFamily="49" charset="0"/>
              </a:rPr>
              <a:t>class map {</a:t>
            </a:r>
          </a:p>
          <a:p>
            <a:pPr marL="914400" indent="0">
              <a:buFont typeface="Wingdings" pitchFamily="2" charset="2"/>
              <a:buNone/>
              <a:defRPr/>
            </a:pPr>
            <a:r>
              <a:rPr lang="en-US" sz="2000" dirty="0">
                <a:latin typeface="Courier New" pitchFamily="49" charset="0"/>
                <a:cs typeface="Courier New" pitchFamily="49" charset="0"/>
              </a:rPr>
              <a:t>private:</a:t>
            </a:r>
          </a:p>
          <a:p>
            <a:pPr marL="1257300" indent="0">
              <a:buFont typeface="Wingdings" pitchFamily="2" charset="2"/>
              <a:buNone/>
              <a:defRPr/>
            </a:pPr>
            <a:r>
              <a:rPr lang="en-US" sz="2000" dirty="0" err="1">
                <a:latin typeface="Courier New" pitchFamily="49" charset="0"/>
                <a:cs typeface="Courier New" pitchFamily="49" charset="0"/>
              </a:rPr>
              <a:t>std</a:t>
            </a:r>
            <a:r>
              <a:rPr lang="en-US" sz="2000" dirty="0">
                <a:latin typeface="Courier New" pitchFamily="49" charset="0"/>
                <a:cs typeface="Courier New" pitchFamily="49" charset="0"/>
              </a:rPr>
              <a:t>::map </a:t>
            </a:r>
            <a:r>
              <a:rPr lang="en-US" sz="2000" dirty="0" err="1">
                <a:latin typeface="Courier New" pitchFamily="49" charset="0"/>
                <a:cs typeface="Courier New" pitchFamily="49" charset="0"/>
              </a:rPr>
              <a:t>the_map</a:t>
            </a:r>
            <a:r>
              <a:rPr lang="en-US" sz="2000" dirty="0">
                <a:latin typeface="Courier New" pitchFamily="49" charset="0"/>
                <a:cs typeface="Courier New" pitchFamily="49" charset="0"/>
              </a:rPr>
              <a:t>; // Declare a component.</a:t>
            </a:r>
          </a:p>
          <a:p>
            <a:pPr marL="914400" indent="0">
              <a:buFont typeface="Wingdings" pitchFamily="2" charset="2"/>
              <a:buNone/>
              <a:defRPr/>
            </a:pPr>
            <a:r>
              <a:rPr lang="en-US" sz="2000" dirty="0">
                <a:latin typeface="Courier New" pitchFamily="49" charset="0"/>
                <a:cs typeface="Courier New" pitchFamily="49" charset="0"/>
              </a:rPr>
              <a:t>...</a:t>
            </a:r>
          </a:p>
          <a:p>
            <a:pPr marL="520700" indent="0">
              <a:buFont typeface="Wingdings" pitchFamily="2" charset="2"/>
              <a:buNone/>
              <a:defRPr/>
            </a:pPr>
            <a:r>
              <a:rPr lang="en-US" sz="2000" dirty="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612775" y="228600"/>
            <a:ext cx="8153400" cy="990600"/>
          </a:xfrm>
        </p:spPr>
        <p:txBody>
          <a:bodyPr/>
          <a:lstStyle/>
          <a:p>
            <a:r>
              <a:rPr lang="en-US" b="1" smtClean="0"/>
              <a:t>Declaring a Namespace</a:t>
            </a:r>
            <a:endParaRPr lang="en-US" smtClean="0"/>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a:defRPr/>
            </a:pPr>
            <a:r>
              <a:rPr lang="en-US" dirty="0" smtClean="0"/>
              <a:t>We </a:t>
            </a:r>
            <a:r>
              <a:rPr lang="en-US" dirty="0"/>
              <a:t>could make the distinction even clearer by defining our own namespace </a:t>
            </a:r>
            <a:r>
              <a:rPr lang="en-US" sz="2400" dirty="0" smtClean="0">
                <a:latin typeface="Courier New" pitchFamily="49" charset="0"/>
                <a:cs typeface="Courier New" pitchFamily="49" charset="0"/>
              </a:rPr>
              <a:t>game</a:t>
            </a:r>
            <a:r>
              <a:rPr lang="en-US" dirty="0" smtClean="0"/>
              <a:t> and </a:t>
            </a:r>
            <a:r>
              <a:rPr lang="en-US" dirty="0"/>
              <a:t>placing all the definitions associated with this program into this </a:t>
            </a:r>
            <a:r>
              <a:rPr lang="en-US" dirty="0" smtClean="0"/>
              <a:t>namespace</a:t>
            </a:r>
            <a:endParaRPr lang="en-US" dirty="0"/>
          </a:p>
          <a:p>
            <a:pPr marL="914400" indent="0">
              <a:buFont typeface="Wingdings" pitchFamily="2" charset="2"/>
              <a:buNone/>
              <a:defRPr/>
            </a:pPr>
            <a:endParaRPr lang="en-US" sz="600" dirty="0" smtClean="0">
              <a:latin typeface="Courier New" pitchFamily="49" charset="0"/>
              <a:cs typeface="Courier New" pitchFamily="49" charset="0"/>
            </a:endParaRPr>
          </a:p>
          <a:p>
            <a:pPr marL="914400" indent="0">
              <a:buFont typeface="Wingdings" pitchFamily="2" charset="2"/>
              <a:buNone/>
              <a:defRPr/>
            </a:pPr>
            <a:r>
              <a:rPr lang="en-US" sz="1900" dirty="0" smtClean="0">
                <a:latin typeface="Courier New" pitchFamily="49" charset="0"/>
                <a:cs typeface="Courier New" pitchFamily="49" charset="0"/>
              </a:rPr>
              <a:t>namespace </a:t>
            </a:r>
            <a:r>
              <a:rPr lang="en-US" sz="1900" dirty="0">
                <a:latin typeface="Courier New" pitchFamily="49" charset="0"/>
                <a:cs typeface="Courier New" pitchFamily="49" charset="0"/>
              </a:rPr>
              <a:t>game {</a:t>
            </a:r>
          </a:p>
          <a:p>
            <a:pPr marL="1257300" indent="0">
              <a:buFont typeface="Wingdings" pitchFamily="2" charset="2"/>
              <a:buNone/>
              <a:defRPr/>
            </a:pPr>
            <a:r>
              <a:rPr lang="en-US" sz="1900" dirty="0">
                <a:latin typeface="Courier New" pitchFamily="49" charset="0"/>
                <a:cs typeface="Courier New" pitchFamily="49" charset="0"/>
              </a:rPr>
              <a:t>class map { ... };</a:t>
            </a:r>
          </a:p>
          <a:p>
            <a:pPr marL="914400" indent="0">
              <a:buFont typeface="Wingdings" pitchFamily="2" charset="2"/>
              <a:buNone/>
              <a:defRPr/>
            </a:pPr>
            <a:r>
              <a:rPr lang="en-US" sz="1900" dirty="0">
                <a:latin typeface="Courier New" pitchFamily="49" charset="0"/>
                <a:cs typeface="Courier New" pitchFamily="49" charset="0"/>
              </a:rPr>
              <a:t>}</a:t>
            </a:r>
          </a:p>
          <a:p>
            <a:pPr>
              <a:defRPr/>
            </a:pPr>
            <a:r>
              <a:rPr lang="en-US" dirty="0"/>
              <a:t>Then </a:t>
            </a:r>
            <a:r>
              <a:rPr lang="en-US" dirty="0" smtClean="0"/>
              <a:t>these </a:t>
            </a:r>
            <a:r>
              <a:rPr lang="en-US" dirty="0"/>
              <a:t>declarations declare objects of different classes:</a:t>
            </a:r>
          </a:p>
          <a:p>
            <a:pPr marL="914400" indent="0">
              <a:buFont typeface="Wingdings" pitchFamily="2" charset="2"/>
              <a:buNone/>
              <a:defRPr/>
            </a:pPr>
            <a:r>
              <a:rPr lang="en-US" sz="1900" dirty="0" err="1">
                <a:latin typeface="Courier New" pitchFamily="49" charset="0"/>
                <a:cs typeface="Courier New" pitchFamily="49" charset="0"/>
              </a:rPr>
              <a:t>std</a:t>
            </a:r>
            <a:r>
              <a:rPr lang="en-US" sz="1900" dirty="0">
                <a:latin typeface="Courier New" pitchFamily="49" charset="0"/>
                <a:cs typeface="Courier New" pitchFamily="49" charset="0"/>
              </a:rPr>
              <a:t>::map </a:t>
            </a:r>
            <a:r>
              <a:rPr lang="en-US" sz="1900" dirty="0" err="1">
                <a:latin typeface="Courier New" pitchFamily="49" charset="0"/>
                <a:cs typeface="Courier New" pitchFamily="49" charset="0"/>
              </a:rPr>
              <a:t>a_std_map</a:t>
            </a:r>
            <a:r>
              <a:rPr lang="en-US" sz="1900" dirty="0">
                <a:latin typeface="Courier New" pitchFamily="49" charset="0"/>
                <a:cs typeface="Courier New" pitchFamily="49" charset="0"/>
              </a:rPr>
              <a:t>; // A standard map</a:t>
            </a:r>
          </a:p>
          <a:p>
            <a:pPr marL="914400" indent="0">
              <a:buFont typeface="Wingdings" pitchFamily="2" charset="2"/>
              <a:buNone/>
              <a:defRPr/>
            </a:pPr>
            <a:r>
              <a:rPr lang="en-US" sz="1900" dirty="0">
                <a:latin typeface="Courier New" pitchFamily="49" charset="0"/>
                <a:cs typeface="Courier New" pitchFamily="49" charset="0"/>
              </a:rPr>
              <a:t>game::map </a:t>
            </a:r>
            <a:r>
              <a:rPr lang="en-US" sz="1900" dirty="0" err="1">
                <a:latin typeface="Courier New" pitchFamily="49" charset="0"/>
                <a:cs typeface="Courier New" pitchFamily="49" charset="0"/>
              </a:rPr>
              <a:t>a_game_map</a:t>
            </a:r>
            <a:r>
              <a:rPr lang="en-US" sz="1900" dirty="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612775" y="228600"/>
            <a:ext cx="8153400" cy="990600"/>
          </a:xfrm>
        </p:spPr>
        <p:txBody>
          <a:bodyPr/>
          <a:lstStyle/>
          <a:p>
            <a:r>
              <a:rPr lang="en-US" b="1" smtClean="0"/>
              <a:t>Declaring a Namespace (cont.)</a:t>
            </a:r>
            <a:endParaRPr lang="en-US" smtClean="0"/>
          </a:p>
        </p:txBody>
      </p:sp>
      <p:pic>
        <p:nvPicPr>
          <p:cNvPr id="108546" name="Picture 2"/>
          <p:cNvPicPr>
            <a:picLocks noChangeAspect="1" noChangeArrowheads="1"/>
          </p:cNvPicPr>
          <p:nvPr/>
        </p:nvPicPr>
        <p:blipFill>
          <a:blip r:embed="rId2"/>
          <a:srcRect/>
          <a:stretch>
            <a:fillRect/>
          </a:stretch>
        </p:blipFill>
        <p:spPr bwMode="auto">
          <a:xfrm>
            <a:off x="1066800" y="2000250"/>
            <a:ext cx="705802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612775" y="228600"/>
            <a:ext cx="8153400" cy="990600"/>
          </a:xfrm>
        </p:spPr>
        <p:txBody>
          <a:bodyPr/>
          <a:lstStyle/>
          <a:p>
            <a:r>
              <a:rPr lang="en-US" b="1" smtClean="0"/>
              <a:t>The Global Namespace</a:t>
            </a:r>
            <a:endParaRPr lang="en-US" smtClean="0"/>
          </a:p>
        </p:txBody>
      </p:sp>
      <p:sp>
        <p:nvSpPr>
          <p:cNvPr id="109570" name="Content Placeholder 2"/>
          <p:cNvSpPr>
            <a:spLocks noGrp="1"/>
          </p:cNvSpPr>
          <p:nvPr>
            <p:ph sz="quarter" idx="1"/>
          </p:nvPr>
        </p:nvSpPr>
        <p:spPr>
          <a:xfrm>
            <a:off x="612775" y="1600200"/>
            <a:ext cx="8153400" cy="4495800"/>
          </a:xfrm>
        </p:spPr>
        <p:txBody>
          <a:bodyPr>
            <a:normAutofit fontScale="92500" lnSpcReduction="10000"/>
          </a:bodyPr>
          <a:lstStyle/>
          <a:p>
            <a:pPr>
              <a:lnSpc>
                <a:spcPct val="80000"/>
              </a:lnSpc>
            </a:pPr>
            <a:r>
              <a:rPr lang="en-US" sz="2700" dirty="0" smtClean="0"/>
              <a:t>Namespaces are nested: </a:t>
            </a:r>
          </a:p>
          <a:p>
            <a:pPr lvl="1">
              <a:lnSpc>
                <a:spcPct val="80000"/>
              </a:lnSpc>
            </a:pPr>
            <a:r>
              <a:rPr lang="en-US" sz="2400" dirty="0" smtClean="0"/>
              <a:t>The global namespace is at the top level; its name is effectively the null </a:t>
            </a:r>
            <a:r>
              <a:rPr lang="en-US" sz="2400" dirty="0" smtClean="0"/>
              <a:t>string</a:t>
            </a:r>
          </a:p>
          <a:p>
            <a:pPr lvl="1">
              <a:lnSpc>
                <a:spcPct val="80000"/>
              </a:lnSpc>
            </a:pPr>
            <a:r>
              <a:rPr lang="en-US" sz="2400" dirty="0"/>
              <a:t>B</a:t>
            </a:r>
            <a:r>
              <a:rPr lang="en-US" sz="2400" dirty="0" smtClean="0"/>
              <a:t>y default symbols exist </a:t>
            </a:r>
            <a:r>
              <a:rPr lang="en-US" sz="2400" dirty="0"/>
              <a:t>in a global </a:t>
            </a:r>
            <a:r>
              <a:rPr lang="en-US" sz="2400" dirty="0" smtClean="0"/>
              <a:t>namespace </a:t>
            </a:r>
            <a:r>
              <a:rPr lang="en-US" sz="2400" dirty="0"/>
              <a:t>unless </a:t>
            </a:r>
            <a:r>
              <a:rPr lang="en-US" sz="2400" dirty="0" smtClean="0"/>
              <a:t>they are </a:t>
            </a:r>
            <a:r>
              <a:rPr lang="en-US" sz="2400" dirty="0"/>
              <a:t>defined inside a block </a:t>
            </a:r>
            <a:r>
              <a:rPr lang="en-US" sz="2400" dirty="0" smtClean="0"/>
              <a:t>that starts </a:t>
            </a:r>
            <a:r>
              <a:rPr lang="en-US" sz="2400" dirty="0"/>
              <a:t>with keyword </a:t>
            </a:r>
            <a:r>
              <a:rPr lang="en-US" sz="1900" dirty="0" smtClean="0">
                <a:latin typeface="Courier New" pitchFamily="49" charset="0"/>
                <a:cs typeface="Courier New" pitchFamily="49" charset="0"/>
              </a:rPr>
              <a:t>namespace</a:t>
            </a:r>
            <a:r>
              <a:rPr lang="en-US" sz="2400" dirty="0" smtClean="0"/>
              <a:t> or members </a:t>
            </a:r>
            <a:r>
              <a:rPr lang="en-US" sz="2400" dirty="0"/>
              <a:t>of a </a:t>
            </a:r>
            <a:r>
              <a:rPr lang="en-US" sz="2400" dirty="0" smtClean="0"/>
              <a:t>class or </a:t>
            </a:r>
            <a:r>
              <a:rPr lang="en-US" sz="2400" dirty="0"/>
              <a:t>local </a:t>
            </a:r>
            <a:r>
              <a:rPr lang="en-US" sz="2400" dirty="0" smtClean="0"/>
              <a:t>variables </a:t>
            </a:r>
            <a:r>
              <a:rPr lang="en-US" sz="2400" dirty="0"/>
              <a:t>of a function</a:t>
            </a:r>
            <a:endParaRPr lang="en-US" sz="2400" dirty="0" smtClean="0"/>
          </a:p>
          <a:p>
            <a:pPr lvl="1">
              <a:lnSpc>
                <a:spcPct val="80000"/>
              </a:lnSpc>
            </a:pPr>
            <a:r>
              <a:rPr lang="en-US" sz="2400" dirty="0" smtClean="0"/>
              <a:t>In our map example, the distinction is between </a:t>
            </a:r>
            <a:r>
              <a:rPr lang="en-US" sz="1900" dirty="0" err="1" smtClean="0">
                <a:latin typeface="Courier New" pitchFamily="49" charset="0"/>
                <a:cs typeface="Courier New" pitchFamily="49" charset="0"/>
              </a:rPr>
              <a:t>std</a:t>
            </a:r>
            <a:r>
              <a:rPr lang="en-US" sz="1900" dirty="0" smtClean="0">
                <a:latin typeface="Courier New" pitchFamily="49" charset="0"/>
                <a:cs typeface="Courier New" pitchFamily="49" charset="0"/>
              </a:rPr>
              <a:t>::map </a:t>
            </a:r>
            <a:r>
              <a:rPr lang="en-US" sz="2400" dirty="0" smtClean="0"/>
              <a:t>and </a:t>
            </a:r>
            <a:r>
              <a:rPr lang="en-US" sz="1900" dirty="0" smtClean="0">
                <a:latin typeface="Courier New" pitchFamily="49" charset="0"/>
                <a:cs typeface="Courier New" pitchFamily="49" charset="0"/>
              </a:rPr>
              <a:t>::map </a:t>
            </a:r>
          </a:p>
          <a:p>
            <a:pPr lvl="1">
              <a:lnSpc>
                <a:spcPct val="80000"/>
              </a:lnSpc>
            </a:pPr>
            <a:r>
              <a:rPr lang="en-US" sz="2400" dirty="0" smtClean="0"/>
              <a:t>Since the reference to </a:t>
            </a:r>
            <a:r>
              <a:rPr lang="en-US" sz="1900" dirty="0" smtClean="0">
                <a:latin typeface="Courier New" pitchFamily="49" charset="0"/>
                <a:cs typeface="Courier New" pitchFamily="49" charset="0"/>
              </a:rPr>
              <a:t>::map </a:t>
            </a:r>
            <a:r>
              <a:rPr lang="en-US" sz="2400" dirty="0" smtClean="0"/>
              <a:t>is made within the default namespace, the leading prefix </a:t>
            </a:r>
            <a:r>
              <a:rPr lang="en-US" sz="1900" dirty="0" smtClean="0">
                <a:latin typeface="Courier New" pitchFamily="49" charset="0"/>
                <a:cs typeface="Courier New" pitchFamily="49" charset="0"/>
              </a:rPr>
              <a:t>::</a:t>
            </a:r>
            <a:r>
              <a:rPr lang="en-US" sz="2400" dirty="0" smtClean="0"/>
              <a:t> (the scope resolution operator) is not required </a:t>
            </a:r>
          </a:p>
          <a:p>
            <a:pPr>
              <a:lnSpc>
                <a:spcPct val="80000"/>
              </a:lnSpc>
            </a:pPr>
            <a:r>
              <a:rPr lang="en-US" sz="2700" dirty="0" smtClean="0"/>
              <a:t>If we defined the namespace </a:t>
            </a:r>
            <a:r>
              <a:rPr lang="en-US" sz="2000" dirty="0" smtClean="0">
                <a:latin typeface="Courier New" pitchFamily="49" charset="0"/>
                <a:cs typeface="Courier New" pitchFamily="49" charset="0"/>
              </a:rPr>
              <a:t>game</a:t>
            </a:r>
            <a:r>
              <a:rPr lang="en-US" sz="2000" dirty="0" smtClean="0"/>
              <a:t> </a:t>
            </a:r>
            <a:r>
              <a:rPr lang="en-US" sz="2700" dirty="0" smtClean="0"/>
              <a:t>but did not define the </a:t>
            </a:r>
            <a:r>
              <a:rPr lang="en-US" sz="2000" dirty="0" smtClean="0">
                <a:latin typeface="Courier New" pitchFamily="49" charset="0"/>
                <a:cs typeface="Courier New" pitchFamily="49" charset="0"/>
              </a:rPr>
              <a:t>map</a:t>
            </a:r>
            <a:r>
              <a:rPr lang="en-US" sz="2700" dirty="0" smtClean="0"/>
              <a:t> class inside of it, code within the scope of namespace </a:t>
            </a:r>
            <a:r>
              <a:rPr lang="en-US" sz="2000" dirty="0" smtClean="0">
                <a:latin typeface="Courier New" pitchFamily="49" charset="0"/>
                <a:cs typeface="Courier New" pitchFamily="49" charset="0"/>
              </a:rPr>
              <a:t>game</a:t>
            </a:r>
            <a:r>
              <a:rPr lang="en-US" sz="2700" dirty="0" smtClean="0"/>
              <a:t> that referenced class </a:t>
            </a:r>
            <a:r>
              <a:rPr lang="en-US" sz="2000" dirty="0" smtClean="0">
                <a:latin typeface="Courier New" pitchFamily="49" charset="0"/>
                <a:cs typeface="Courier New" pitchFamily="49" charset="0"/>
              </a:rPr>
              <a:t>map</a:t>
            </a:r>
            <a:r>
              <a:rPr lang="en-US" sz="2700" dirty="0" smtClean="0"/>
              <a:t>, defined in the global namespace, would still require the </a:t>
            </a:r>
            <a:r>
              <a:rPr lang="en-US" sz="2000" dirty="0" smtClean="0">
                <a:latin typeface="Courier New" pitchFamily="49" charset="0"/>
                <a:cs typeface="Courier New" pitchFamily="49" charset="0"/>
              </a:rPr>
              <a:t>::</a:t>
            </a:r>
            <a:r>
              <a:rPr lang="en-US" sz="2700" dirty="0" smtClean="0"/>
              <a:t> qualifier, e.g., </a:t>
            </a:r>
            <a:r>
              <a:rPr lang="en-US" sz="2000" dirty="0" smtClean="0">
                <a:latin typeface="Courier New" pitchFamily="49" charset="0"/>
                <a:cs typeface="Courier New" pitchFamily="49" charset="0"/>
              </a:rPr>
              <a:t>::map</a:t>
            </a:r>
            <a:endParaRPr lang="en-US" sz="2700"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612775" y="228600"/>
            <a:ext cx="8153400" cy="990600"/>
          </a:xfrm>
        </p:spPr>
        <p:txBody>
          <a:bodyPr/>
          <a:lstStyle/>
          <a:p>
            <a:r>
              <a:rPr lang="en-US" b="1" smtClean="0"/>
              <a:t>The Global Namespace (cont.)</a:t>
            </a:r>
            <a:endParaRPr lang="en-US" smtClean="0"/>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a:lnSpc>
                <a:spcPct val="80000"/>
              </a:lnSpc>
              <a:defRPr/>
            </a:pPr>
            <a:r>
              <a:rPr lang="en-US" sz="2200" dirty="0" smtClean="0"/>
              <a:t>The fragment below declares a class </a:t>
            </a:r>
            <a:r>
              <a:rPr lang="en-US" sz="1600" dirty="0" smtClean="0">
                <a:latin typeface="Courier New" pitchFamily="49" charset="0"/>
                <a:cs typeface="Courier New" pitchFamily="49" charset="0"/>
              </a:rPr>
              <a:t>map</a:t>
            </a:r>
            <a:r>
              <a:rPr lang="en-US" sz="2200" dirty="0" smtClean="0"/>
              <a:t> in the global namespace and one in the </a:t>
            </a:r>
            <a:r>
              <a:rPr lang="en-US" sz="1600" dirty="0" smtClean="0">
                <a:latin typeface="Courier New" pitchFamily="49" charset="0"/>
                <a:cs typeface="Courier New" pitchFamily="49" charset="0"/>
              </a:rPr>
              <a:t>game</a:t>
            </a:r>
            <a:r>
              <a:rPr lang="en-US" sz="2200" dirty="0" smtClean="0"/>
              <a:t> namespace</a:t>
            </a:r>
          </a:p>
          <a:p>
            <a:pPr>
              <a:lnSpc>
                <a:spcPct val="80000"/>
              </a:lnSpc>
              <a:buFont typeface="Wingdings" pitchFamily="2" charset="2"/>
              <a:buNone/>
              <a:defRPr/>
            </a:pPr>
            <a:r>
              <a:rPr lang="en-US" sz="1800" dirty="0" smtClean="0">
                <a:latin typeface="Courier New" pitchFamily="49" charset="0"/>
                <a:cs typeface="Courier New" pitchFamily="49" charset="0"/>
              </a:rPr>
              <a:t>	class map { ... }; // Defined in the global namespace</a:t>
            </a:r>
          </a:p>
          <a:p>
            <a:pPr>
              <a:lnSpc>
                <a:spcPct val="80000"/>
              </a:lnSpc>
              <a:buFont typeface="Wingdings" pitchFamily="2" charset="2"/>
              <a:buNone/>
              <a:defRPr/>
            </a:pPr>
            <a:r>
              <a:rPr lang="en-US" sz="1800" dirty="0" smtClean="0">
                <a:latin typeface="Courier New" pitchFamily="49" charset="0"/>
                <a:cs typeface="Courier New" pitchFamily="49" charset="0"/>
              </a:rPr>
              <a:t>	namespace game {</a:t>
            </a:r>
          </a:p>
          <a:p>
            <a:pPr>
              <a:lnSpc>
                <a:spcPct val="80000"/>
              </a:lnSpc>
              <a:buFont typeface="Wingdings" pitchFamily="2" charset="2"/>
              <a:buNone/>
              <a:defRPr/>
            </a:pPr>
            <a:r>
              <a:rPr lang="en-US" sz="1800" dirty="0" smtClean="0">
                <a:latin typeface="Courier New" pitchFamily="49" charset="0"/>
                <a:cs typeface="Courier New" pitchFamily="49" charset="0"/>
              </a:rPr>
              <a:t>		class map { ... }; // Defined in the game namespace</a:t>
            </a:r>
          </a:p>
          <a:p>
            <a:pPr>
              <a:lnSpc>
                <a:spcPct val="80000"/>
              </a:lnSpc>
              <a:buFont typeface="Wingdings" pitchFamily="2" charset="2"/>
              <a:buNone/>
              <a:defRPr/>
            </a:pPr>
            <a:r>
              <a:rPr lang="en-US" sz="1800" dirty="0" smtClean="0">
                <a:latin typeface="Courier New" pitchFamily="49" charset="0"/>
                <a:cs typeface="Courier New" pitchFamily="49" charset="0"/>
              </a:rPr>
              <a:t>	}</a:t>
            </a:r>
          </a:p>
          <a:p>
            <a:pPr>
              <a:lnSpc>
                <a:spcPct val="80000"/>
              </a:lnSpc>
              <a:defRPr/>
            </a:pPr>
            <a:r>
              <a:rPr lang="en-US" sz="2200" dirty="0" smtClean="0"/>
              <a:t>The statement</a:t>
            </a:r>
          </a:p>
          <a:p>
            <a:pPr>
              <a:lnSpc>
                <a:spcPct val="80000"/>
              </a:lnSpc>
              <a:buFont typeface="Wingdings" pitchFamily="2" charset="2"/>
              <a:buNone/>
              <a:defRPr/>
            </a:pPr>
            <a:r>
              <a:rPr lang="en-US" sz="1800" dirty="0" smtClean="0">
                <a:latin typeface="Courier New" pitchFamily="49" charset="0"/>
                <a:cs typeface="Courier New" pitchFamily="49" charset="0"/>
              </a:rPr>
              <a:t>	map map1;</a:t>
            </a:r>
          </a:p>
          <a:p>
            <a:pPr>
              <a:lnSpc>
                <a:spcPct val="80000"/>
              </a:lnSpc>
              <a:buFont typeface="Wingdings" pitchFamily="2" charset="2"/>
              <a:buNone/>
              <a:defRPr/>
            </a:pPr>
            <a:r>
              <a:rPr lang="en-US" sz="2200" dirty="0" smtClean="0"/>
              <a:t>	in the global namespace declares an object </a:t>
            </a:r>
            <a:r>
              <a:rPr lang="en-US" sz="1600" dirty="0" smtClean="0">
                <a:latin typeface="Courier New" pitchFamily="49" charset="0"/>
                <a:cs typeface="Courier New" pitchFamily="49" charset="0"/>
              </a:rPr>
              <a:t>map1</a:t>
            </a:r>
            <a:r>
              <a:rPr lang="en-US" sz="2200" dirty="0" smtClean="0"/>
              <a:t> of type </a:t>
            </a:r>
            <a:r>
              <a:rPr lang="en-US" sz="1600" dirty="0" smtClean="0">
                <a:latin typeface="Courier New" pitchFamily="49" charset="0"/>
                <a:cs typeface="Courier New" pitchFamily="49" charset="0"/>
              </a:rPr>
              <a:t>::map</a:t>
            </a:r>
            <a:r>
              <a:rPr lang="en-US" sz="2200" dirty="0" smtClean="0"/>
              <a:t> (that is, the </a:t>
            </a:r>
            <a:r>
              <a:rPr lang="en-US" sz="1600" dirty="0" smtClean="0">
                <a:latin typeface="Courier New" pitchFamily="49" charset="0"/>
                <a:cs typeface="Courier New" pitchFamily="49" charset="0"/>
              </a:rPr>
              <a:t>map</a:t>
            </a:r>
            <a:r>
              <a:rPr lang="en-US" sz="2200" dirty="0" smtClean="0"/>
              <a:t> defined in the global namespace)</a:t>
            </a:r>
          </a:p>
          <a:p>
            <a:pPr>
              <a:lnSpc>
                <a:spcPct val="80000"/>
              </a:lnSpc>
              <a:defRPr/>
            </a:pPr>
            <a:r>
              <a:rPr lang="en-US" sz="2200" dirty="0" smtClean="0"/>
              <a:t>The statement</a:t>
            </a:r>
          </a:p>
          <a:p>
            <a:pPr>
              <a:lnSpc>
                <a:spcPct val="80000"/>
              </a:lnSpc>
              <a:buFont typeface="Wingdings" pitchFamily="2" charset="2"/>
              <a:buNone/>
              <a:defRPr/>
            </a:pPr>
            <a:r>
              <a:rPr lang="en-US" sz="1800" dirty="0" smtClean="0">
                <a:latin typeface="Courier New" pitchFamily="49" charset="0"/>
                <a:cs typeface="Courier New" pitchFamily="49" charset="0"/>
              </a:rPr>
              <a:t>	game::map map2</a:t>
            </a:r>
          </a:p>
          <a:p>
            <a:pPr marL="0" indent="0">
              <a:lnSpc>
                <a:spcPct val="80000"/>
              </a:lnSpc>
              <a:buFont typeface="Wingdings" pitchFamily="2" charset="2"/>
              <a:buNone/>
              <a:defRPr/>
            </a:pPr>
            <a:r>
              <a:rPr lang="en-US" sz="2200" dirty="0"/>
              <a:t> </a:t>
            </a:r>
            <a:r>
              <a:rPr lang="en-US" sz="2200" dirty="0" smtClean="0"/>
              <a:t>   in the global namespace declares an object </a:t>
            </a:r>
            <a:r>
              <a:rPr lang="en-US" sz="1600" dirty="0" smtClean="0">
                <a:latin typeface="Courier New" pitchFamily="49" charset="0"/>
                <a:cs typeface="Courier New" pitchFamily="49" charset="0"/>
              </a:rPr>
              <a:t>map2</a:t>
            </a:r>
            <a:r>
              <a:rPr lang="en-US" sz="2200" dirty="0" smtClean="0"/>
              <a:t> of type </a:t>
            </a:r>
            <a:r>
              <a:rPr lang="en-US" sz="1600" dirty="0" smtClean="0">
                <a:latin typeface="Courier New" pitchFamily="49" charset="0"/>
                <a:cs typeface="Courier New" pitchFamily="49" charset="0"/>
              </a:rPr>
              <a:t>game::map    </a:t>
            </a:r>
          </a:p>
          <a:p>
            <a:pPr marL="0" indent="0">
              <a:lnSpc>
                <a:spcPct val="80000"/>
              </a:lnSpc>
              <a:buFont typeface="Wingdings" pitchFamily="2" charset="2"/>
              <a:buNone/>
              <a:defRPr/>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2200" dirty="0" smtClean="0"/>
              <a:t>(that is the </a:t>
            </a:r>
            <a:r>
              <a:rPr lang="en-US" sz="1600" dirty="0" smtClean="0">
                <a:latin typeface="Courier New" pitchFamily="49" charset="0"/>
                <a:cs typeface="Courier New" pitchFamily="49" charset="0"/>
              </a:rPr>
              <a:t>map</a:t>
            </a:r>
            <a:r>
              <a:rPr lang="en-US" sz="2200" dirty="0" smtClean="0"/>
              <a:t> defined in namespace </a:t>
            </a:r>
            <a:r>
              <a:rPr lang="en-US" sz="1600" dirty="0" smtClean="0">
                <a:latin typeface="Courier New" pitchFamily="49" charset="0"/>
                <a:cs typeface="Courier New" pitchFamily="49" charset="0"/>
              </a:rPr>
              <a:t>game</a:t>
            </a:r>
            <a:r>
              <a:rPr lang="en-US" sz="2200" dirty="0" smtClean="0"/>
              <a:t>)</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612775" y="228600"/>
            <a:ext cx="8153400" cy="990600"/>
          </a:xfrm>
        </p:spPr>
        <p:txBody>
          <a:bodyPr/>
          <a:lstStyle/>
          <a:p>
            <a:r>
              <a:rPr lang="en-US" b="1" smtClean="0"/>
              <a:t>The Global Namespace (cont.)</a:t>
            </a:r>
            <a:endParaRPr lang="en-US" smtClean="0"/>
          </a:p>
        </p:txBody>
      </p:sp>
      <p:sp>
        <p:nvSpPr>
          <p:cNvPr id="111618" name="Content Placeholder 2"/>
          <p:cNvSpPr>
            <a:spLocks noGrp="1"/>
          </p:cNvSpPr>
          <p:nvPr>
            <p:ph sz="quarter" idx="1"/>
          </p:nvPr>
        </p:nvSpPr>
        <p:spPr>
          <a:xfrm>
            <a:off x="612775" y="1600200"/>
            <a:ext cx="8153400" cy="4495800"/>
          </a:xfrm>
        </p:spPr>
        <p:txBody>
          <a:bodyPr/>
          <a:lstStyle/>
          <a:p>
            <a:pPr>
              <a:lnSpc>
                <a:spcPct val="90000"/>
              </a:lnSpc>
            </a:pPr>
            <a:r>
              <a:rPr lang="en-US" smtClean="0"/>
              <a:t>The statements</a:t>
            </a:r>
          </a:p>
          <a:p>
            <a:pPr>
              <a:lnSpc>
                <a:spcPct val="90000"/>
              </a:lnSpc>
              <a:buFont typeface="Wingdings" pitchFamily="2" charset="2"/>
              <a:buNone/>
            </a:pPr>
            <a:endParaRPr lang="en-US" sz="1400" smtClean="0">
              <a:latin typeface="Courier New" pitchFamily="49" charset="0"/>
              <a:cs typeface="Courier New" pitchFamily="49" charset="0"/>
            </a:endParaRPr>
          </a:p>
          <a:p>
            <a:pPr>
              <a:lnSpc>
                <a:spcPct val="90000"/>
              </a:lnSpc>
              <a:buFont typeface="Wingdings" pitchFamily="2" charset="2"/>
              <a:buNone/>
            </a:pPr>
            <a:r>
              <a:rPr lang="en-US" sz="1400" smtClean="0">
                <a:latin typeface="Courier New" pitchFamily="49" charset="0"/>
                <a:cs typeface="Courier New" pitchFamily="49" charset="0"/>
              </a:rPr>
              <a:t>	namespace game {</a:t>
            </a:r>
          </a:p>
          <a:p>
            <a:pPr>
              <a:lnSpc>
                <a:spcPct val="90000"/>
              </a:lnSpc>
              <a:buFont typeface="Wingdings" pitchFamily="2" charset="2"/>
              <a:buNone/>
            </a:pPr>
            <a:r>
              <a:rPr lang="en-US" sz="1400" smtClean="0">
                <a:latin typeface="Courier New" pitchFamily="49" charset="0"/>
                <a:cs typeface="Courier New" pitchFamily="49" charset="0"/>
              </a:rPr>
              <a:t>	  map map4; // map4 is the map defined in the game namespace.</a:t>
            </a:r>
          </a:p>
          <a:p>
            <a:pPr>
              <a:lnSpc>
                <a:spcPct val="90000"/>
              </a:lnSpc>
              <a:buFont typeface="Wingdings" pitchFamily="2" charset="2"/>
              <a:buNone/>
            </a:pPr>
            <a:r>
              <a:rPr lang="en-US" sz="1400" smtClean="0">
                <a:latin typeface="Courier New" pitchFamily="49" charset="0"/>
                <a:cs typeface="Courier New" pitchFamily="49" charset="0"/>
              </a:rPr>
              <a:t>	  ::map map5; // map5 is the map defined in the global namespace.</a:t>
            </a:r>
          </a:p>
          <a:p>
            <a:pPr>
              <a:lnSpc>
                <a:spcPct val="90000"/>
              </a:lnSpc>
              <a:buFont typeface="Wingdings" pitchFamily="2" charset="2"/>
              <a:buNone/>
            </a:pPr>
            <a:r>
              <a:rPr lang="en-US" sz="1400" smtClean="0">
                <a:latin typeface="Courier New" pitchFamily="49" charset="0"/>
                <a:cs typeface="Courier New" pitchFamily="49" charset="0"/>
              </a:rPr>
              <a:t>	}</a:t>
            </a:r>
          </a:p>
          <a:p>
            <a:pPr>
              <a:lnSpc>
                <a:spcPct val="90000"/>
              </a:lnSpc>
              <a:buFont typeface="Wingdings" pitchFamily="2" charset="2"/>
              <a:buNone/>
            </a:pPr>
            <a:r>
              <a:rPr lang="en-US" smtClean="0"/>
              <a:t>	are in the </a:t>
            </a:r>
            <a:r>
              <a:rPr lang="en-US" sz="2400" smtClean="0">
                <a:latin typeface="Courier New" pitchFamily="49" charset="0"/>
                <a:cs typeface="Courier New" pitchFamily="49" charset="0"/>
              </a:rPr>
              <a:t>game</a:t>
            </a:r>
            <a:r>
              <a:rPr lang="en-US" smtClean="0"/>
              <a:t> namespace.</a:t>
            </a:r>
          </a:p>
          <a:p>
            <a:pPr>
              <a:lnSpc>
                <a:spcPct val="90000"/>
              </a:lnSpc>
            </a:pPr>
            <a:r>
              <a:rPr lang="en-US" smtClean="0"/>
              <a:t>The object </a:t>
            </a:r>
            <a:r>
              <a:rPr lang="en-US" sz="2400" smtClean="0">
                <a:latin typeface="Courier New" pitchFamily="49" charset="0"/>
                <a:cs typeface="Courier New" pitchFamily="49" charset="0"/>
              </a:rPr>
              <a:t>map4</a:t>
            </a:r>
            <a:r>
              <a:rPr lang="en-US" smtClean="0"/>
              <a:t> is of the </a:t>
            </a:r>
            <a:r>
              <a:rPr lang="en-US" sz="2400" smtClean="0">
                <a:latin typeface="Courier New" pitchFamily="49" charset="0"/>
                <a:cs typeface="Courier New" pitchFamily="49" charset="0"/>
              </a:rPr>
              <a:t>map</a:t>
            </a:r>
            <a:r>
              <a:rPr lang="en-US" smtClean="0"/>
              <a:t> class that is declared in the </a:t>
            </a:r>
            <a:r>
              <a:rPr lang="en-US" sz="2400" smtClean="0">
                <a:latin typeface="Courier New" pitchFamily="49" charset="0"/>
                <a:cs typeface="Courier New" pitchFamily="49" charset="0"/>
              </a:rPr>
              <a:t>game</a:t>
            </a:r>
            <a:r>
              <a:rPr lang="en-US" smtClean="0"/>
              <a:t> namespace</a:t>
            </a:r>
          </a:p>
          <a:p>
            <a:pPr>
              <a:lnSpc>
                <a:spcPct val="90000"/>
              </a:lnSpc>
            </a:pPr>
            <a:r>
              <a:rPr lang="en-US" smtClean="0"/>
              <a:t>The object </a:t>
            </a:r>
            <a:r>
              <a:rPr lang="en-US" sz="2400" smtClean="0">
                <a:latin typeface="Courier New" pitchFamily="49" charset="0"/>
                <a:cs typeface="Courier New" pitchFamily="49" charset="0"/>
              </a:rPr>
              <a:t>map5</a:t>
            </a:r>
            <a:r>
              <a:rPr lang="en-US" smtClean="0"/>
              <a:t> is of the type </a:t>
            </a:r>
            <a:r>
              <a:rPr lang="en-US" sz="2400" smtClean="0">
                <a:latin typeface="Courier New" pitchFamily="49" charset="0"/>
                <a:cs typeface="Courier New" pitchFamily="49" charset="0"/>
              </a:rPr>
              <a:t>map</a:t>
            </a:r>
            <a:r>
              <a:rPr lang="en-US" smtClean="0"/>
              <a:t> defined in the global namespace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The </a:t>
            </a:r>
            <a:r>
              <a:rPr lang="en-US" sz="3600" b="1" dirty="0">
                <a:latin typeface="Courier New" pitchFamily="49" charset="0"/>
                <a:cs typeface="Courier New" pitchFamily="49" charset="0"/>
              </a:rPr>
              <a:t>using</a:t>
            </a:r>
            <a:r>
              <a:rPr lang="en-US" sz="3600" b="1" dirty="0"/>
              <a:t> </a:t>
            </a:r>
            <a:r>
              <a:rPr lang="en-US" b="1" dirty="0"/>
              <a:t>Declaration and </a:t>
            </a:r>
            <a:r>
              <a:rPr lang="en-US" sz="3600" b="1" dirty="0">
                <a:latin typeface="Courier New" pitchFamily="49" charset="0"/>
                <a:cs typeface="Courier New" pitchFamily="49" charset="0"/>
              </a:rPr>
              <a:t>using</a:t>
            </a:r>
            <a:r>
              <a:rPr lang="en-US" b="1" dirty="0"/>
              <a:t> Directive</a:t>
            </a:r>
            <a:endParaRPr lang="en-US" dirty="0"/>
          </a:p>
        </p:txBody>
      </p:sp>
      <p:sp>
        <p:nvSpPr>
          <p:cNvPr id="3" name="Content Placeholder 2"/>
          <p:cNvSpPr>
            <a:spLocks noGrp="1"/>
          </p:cNvSpPr>
          <p:nvPr>
            <p:ph sz="quarter" idx="1"/>
          </p:nvPr>
        </p:nvSpPr>
        <p:spPr>
          <a:xfrm>
            <a:off x="612775" y="1600200"/>
            <a:ext cx="8153400" cy="4495800"/>
          </a:xfrm>
        </p:spPr>
        <p:txBody>
          <a:bodyPr/>
          <a:lstStyle/>
          <a:p>
            <a:pPr>
              <a:defRPr/>
            </a:pPr>
            <a:r>
              <a:rPr lang="en-US" dirty="0"/>
              <a:t>The </a:t>
            </a:r>
            <a:r>
              <a:rPr lang="en-US" sz="2400" dirty="0">
                <a:latin typeface="Courier New" pitchFamily="49" charset="0"/>
                <a:cs typeface="Courier New" pitchFamily="49" charset="0"/>
              </a:rPr>
              <a:t>using</a:t>
            </a:r>
            <a:r>
              <a:rPr lang="en-US" sz="2400" b="1" dirty="0"/>
              <a:t> </a:t>
            </a:r>
            <a:r>
              <a:rPr lang="en-US" i="1" dirty="0"/>
              <a:t>declaration </a:t>
            </a:r>
            <a:r>
              <a:rPr lang="en-US" dirty="0"/>
              <a:t>takes a name from the namespace in which it was </a:t>
            </a:r>
            <a:r>
              <a:rPr lang="en-US" dirty="0" smtClean="0"/>
              <a:t>declared and </a:t>
            </a:r>
            <a:r>
              <a:rPr lang="en-US" dirty="0"/>
              <a:t>places it into the namespace where the </a:t>
            </a:r>
            <a:r>
              <a:rPr lang="en-US" sz="2400" dirty="0">
                <a:latin typeface="Courier New" pitchFamily="49" charset="0"/>
                <a:cs typeface="Courier New" pitchFamily="49" charset="0"/>
              </a:rPr>
              <a:t>using</a:t>
            </a:r>
            <a:r>
              <a:rPr lang="en-US" b="1" dirty="0"/>
              <a:t> </a:t>
            </a:r>
            <a:r>
              <a:rPr lang="en-US" dirty="0"/>
              <a:t>declaration </a:t>
            </a:r>
            <a:r>
              <a:rPr lang="en-US" dirty="0" smtClean="0"/>
              <a:t>appears</a:t>
            </a:r>
          </a:p>
          <a:p>
            <a:pPr lvl="1">
              <a:defRPr/>
            </a:pPr>
            <a:r>
              <a:rPr lang="en-US" dirty="0"/>
              <a:t>EXAMPLE:</a:t>
            </a:r>
          </a:p>
          <a:p>
            <a:pPr marL="912813" lvl="1" indent="0">
              <a:buFont typeface="Wingdings 2" pitchFamily="18" charset="2"/>
              <a:buNone/>
              <a:defRPr/>
            </a:pPr>
            <a:r>
              <a:rPr lang="en-US" sz="2400" dirty="0">
                <a:latin typeface="Courier New" pitchFamily="49" charset="0"/>
                <a:cs typeface="Courier New" pitchFamily="49" charset="0"/>
              </a:rPr>
              <a:t>using </a:t>
            </a:r>
            <a:r>
              <a:rPr lang="en-US" sz="2400" dirty="0" err="1">
                <a:latin typeface="Courier New" pitchFamily="49" charset="0"/>
                <a:cs typeface="Courier New" pitchFamily="49" charset="0"/>
              </a:rPr>
              <a:t>std</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cout</a:t>
            </a:r>
            <a:r>
              <a:rPr lang="en-US" sz="2400" dirty="0" smtClean="0">
                <a:latin typeface="Courier New" pitchFamily="49" charset="0"/>
                <a:cs typeface="Courier New" pitchFamily="49" charset="0"/>
              </a:rPr>
              <a:t>;</a:t>
            </a:r>
          </a:p>
          <a:p>
            <a:pPr marL="319088" lvl="1" indent="-319088">
              <a:spcBef>
                <a:spcPts val="700"/>
              </a:spcBef>
              <a:buClr>
                <a:schemeClr val="accent2"/>
              </a:buClr>
              <a:buSzPct val="60000"/>
              <a:buFont typeface="Wingdings" pitchFamily="2" charset="2"/>
              <a:buChar char=""/>
              <a:defRPr/>
            </a:pPr>
            <a:r>
              <a:rPr lang="en-US" sz="2900" dirty="0" smtClean="0"/>
              <a:t>The qualified name (</a:t>
            </a:r>
            <a:r>
              <a:rPr lang="en-US" sz="2400" dirty="0" err="1">
                <a:latin typeface="Courier New" pitchFamily="49" charset="0"/>
                <a:cs typeface="Courier New" pitchFamily="49" charset="0"/>
              </a:rPr>
              <a:t>cout</a:t>
            </a:r>
            <a:r>
              <a:rPr lang="en-US" sz="2900" dirty="0" smtClean="0"/>
              <a:t>) is now a member of the namespace in which the </a:t>
            </a:r>
            <a:r>
              <a:rPr lang="en-US" sz="2400" dirty="0">
                <a:latin typeface="Courier New" pitchFamily="49" charset="0"/>
                <a:cs typeface="Courier New" pitchFamily="49" charset="0"/>
              </a:rPr>
              <a:t>using</a:t>
            </a:r>
            <a:r>
              <a:rPr lang="en-US" sz="2900" dirty="0" smtClean="0"/>
              <a:t> declaration appears</a:t>
            </a:r>
            <a:endParaRPr lang="en-US" sz="24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a:t>The </a:t>
            </a:r>
            <a:r>
              <a:rPr lang="en-US" sz="3600" b="1" dirty="0">
                <a:latin typeface="Courier New" pitchFamily="49" charset="0"/>
                <a:cs typeface="Courier New" pitchFamily="49" charset="0"/>
              </a:rPr>
              <a:t>using</a:t>
            </a:r>
            <a:r>
              <a:rPr lang="en-US" sz="3600" b="1" dirty="0"/>
              <a:t> </a:t>
            </a:r>
            <a:r>
              <a:rPr lang="en-US" b="1" dirty="0"/>
              <a:t>Declaration and </a:t>
            </a:r>
            <a:r>
              <a:rPr lang="en-US" sz="3600" b="1" dirty="0">
                <a:latin typeface="Courier New" pitchFamily="49" charset="0"/>
                <a:cs typeface="Courier New" pitchFamily="49" charset="0"/>
              </a:rPr>
              <a:t>using</a:t>
            </a:r>
            <a:r>
              <a:rPr lang="en-US" b="1" dirty="0"/>
              <a:t> </a:t>
            </a:r>
            <a:r>
              <a:rPr lang="en-US" b="1" dirty="0" smtClean="0"/>
              <a:t>Directive (cont.)</a:t>
            </a:r>
            <a:endParaRPr lang="en-US" dirty="0"/>
          </a:p>
        </p:txBody>
      </p:sp>
      <p:sp>
        <p:nvSpPr>
          <p:cNvPr id="3" name="Content Placeholder 2"/>
          <p:cNvSpPr>
            <a:spLocks noGrp="1"/>
          </p:cNvSpPr>
          <p:nvPr>
            <p:ph sz="quarter" idx="1"/>
          </p:nvPr>
        </p:nvSpPr>
        <p:spPr>
          <a:xfrm>
            <a:off x="612775" y="1600200"/>
            <a:ext cx="8153400" cy="4495800"/>
          </a:xfrm>
        </p:spPr>
        <p:txBody>
          <a:bodyPr/>
          <a:lstStyle/>
          <a:p>
            <a:pPr>
              <a:defRPr/>
            </a:pPr>
            <a:r>
              <a:rPr lang="en-US" dirty="0" smtClean="0"/>
              <a:t>The </a:t>
            </a:r>
            <a:r>
              <a:rPr lang="en-US" sz="2400" dirty="0">
                <a:latin typeface="Courier New" pitchFamily="49" charset="0"/>
                <a:cs typeface="Courier New" pitchFamily="49" charset="0"/>
              </a:rPr>
              <a:t>using</a:t>
            </a:r>
            <a:r>
              <a:rPr lang="en-US" b="1" dirty="0"/>
              <a:t> </a:t>
            </a:r>
            <a:r>
              <a:rPr lang="en-US" i="1" dirty="0"/>
              <a:t>directive </a:t>
            </a:r>
            <a:r>
              <a:rPr lang="en-US" dirty="0"/>
              <a:t>takes all of the names from a given namespace and places </a:t>
            </a:r>
            <a:r>
              <a:rPr lang="en-US" dirty="0" smtClean="0"/>
              <a:t>them into </a:t>
            </a:r>
            <a:r>
              <a:rPr lang="en-US" dirty="0"/>
              <a:t>the namespace where the </a:t>
            </a:r>
            <a:r>
              <a:rPr lang="en-US" sz="2400" dirty="0">
                <a:latin typeface="Courier New" pitchFamily="49" charset="0"/>
                <a:cs typeface="Courier New" pitchFamily="49" charset="0"/>
              </a:rPr>
              <a:t>using</a:t>
            </a:r>
            <a:r>
              <a:rPr lang="en-US" b="1" dirty="0"/>
              <a:t> </a:t>
            </a:r>
            <a:r>
              <a:rPr lang="en-US" dirty="0"/>
              <a:t>directive </a:t>
            </a:r>
            <a:r>
              <a:rPr lang="en-US" dirty="0" smtClean="0"/>
              <a:t>appears</a:t>
            </a:r>
          </a:p>
          <a:p>
            <a:pPr lvl="1">
              <a:defRPr/>
            </a:pPr>
            <a:r>
              <a:rPr lang="en-US" dirty="0"/>
              <a:t>EXAMPLE:</a:t>
            </a:r>
          </a:p>
          <a:p>
            <a:pPr marL="912813" lvl="1" indent="0">
              <a:buFont typeface="Wingdings 2" pitchFamily="18" charset="2"/>
              <a:buNone/>
              <a:defRPr/>
            </a:pPr>
            <a:r>
              <a:rPr lang="en-US" sz="2400" dirty="0">
                <a:latin typeface="Courier New" pitchFamily="49" charset="0"/>
                <a:cs typeface="Courier New" pitchFamily="49" charset="0"/>
              </a:rPr>
              <a:t>using namespace </a:t>
            </a:r>
            <a:r>
              <a:rPr lang="en-US" sz="2400" dirty="0" err="1">
                <a:latin typeface="Courier New" pitchFamily="49" charset="0"/>
                <a:cs typeface="Courier New" pitchFamily="49" charset="0"/>
              </a:rPr>
              <a:t>std</a:t>
            </a:r>
            <a:r>
              <a:rPr lang="en-US" sz="2400" dirty="0" smtClean="0">
                <a:latin typeface="Courier New" pitchFamily="49" charset="0"/>
                <a:cs typeface="Courier New" pitchFamily="49" charset="0"/>
              </a:rPr>
              <a:t>;</a:t>
            </a:r>
            <a:endParaRPr lang="en-US" sz="2400" dirty="0">
              <a:latin typeface="Courier New" pitchFamily="49" charset="0"/>
              <a:cs typeface="Courier New" pitchFamily="49" charset="0"/>
            </a:endParaRPr>
          </a:p>
          <a:p>
            <a:pPr marL="319088" lvl="1" indent="-319088">
              <a:spcBef>
                <a:spcPts val="700"/>
              </a:spcBef>
              <a:buClr>
                <a:schemeClr val="accent2"/>
              </a:buClr>
              <a:buSzPct val="60000"/>
              <a:buFont typeface="Wingdings" pitchFamily="2" charset="2"/>
              <a:buChar char=""/>
              <a:defRPr/>
            </a:pPr>
            <a:r>
              <a:rPr lang="en-US" sz="2900" dirty="0" smtClean="0"/>
              <a:t>All of the names defines in </a:t>
            </a:r>
            <a:r>
              <a:rPr lang="en-US" sz="2400" dirty="0" err="1">
                <a:latin typeface="Courier New" pitchFamily="49" charset="0"/>
                <a:cs typeface="Courier New" pitchFamily="49" charset="0"/>
              </a:rPr>
              <a:t>std</a:t>
            </a:r>
            <a:r>
              <a:rPr lang="en-US" sz="2900" dirty="0" smtClean="0"/>
              <a:t> now are defined as such within the current namespace</a:t>
            </a:r>
            <a:endParaRPr lang="en-US" sz="2900" dirty="0"/>
          </a:p>
          <a:p>
            <a:pPr marL="912813" lvl="1" indent="0">
              <a:buFont typeface="Wingdings 2" pitchFamily="18" charset="2"/>
              <a:buNone/>
              <a:defRPr/>
            </a:pPr>
            <a:endParaRPr lang="en-US" sz="24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612775" y="228600"/>
            <a:ext cx="8153400" cy="990600"/>
          </a:xfrm>
        </p:spPr>
        <p:txBody>
          <a:bodyPr/>
          <a:lstStyle/>
          <a:p>
            <a:r>
              <a:rPr lang="en-US" sz="3600" b="1" smtClean="0"/>
              <a:t>Using Visibility to Support Encapsulation</a:t>
            </a:r>
            <a:endParaRPr lang="en-US" sz="3600" smtClean="0"/>
          </a:p>
        </p:txBody>
      </p:sp>
      <p:pic>
        <p:nvPicPr>
          <p:cNvPr id="114690" name="Picture 2"/>
          <p:cNvPicPr>
            <a:picLocks noChangeAspect="1" noChangeArrowheads="1"/>
          </p:cNvPicPr>
          <p:nvPr/>
        </p:nvPicPr>
        <p:blipFill>
          <a:blip r:embed="rId2"/>
          <a:srcRect/>
          <a:stretch>
            <a:fillRect/>
          </a:stretch>
        </p:blipFill>
        <p:spPr bwMode="auto">
          <a:xfrm>
            <a:off x="1838325" y="2900363"/>
            <a:ext cx="5581650"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Median</Template>
  <TotalTime>33756</TotalTime>
  <Words>6788</Words>
  <Application>Microsoft Office PowerPoint</Application>
  <PresentationFormat>On-screen Show (4:3)</PresentationFormat>
  <Paragraphs>1002</Paragraphs>
  <Slides>111</Slides>
  <Notes>0</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Median</vt:lpstr>
      <vt:lpstr>Chapter 3</vt:lpstr>
      <vt:lpstr>Chapter Objectives</vt:lpstr>
      <vt:lpstr>Introduction to Inheritance and Class Hierarchies</vt:lpstr>
      <vt:lpstr>Introduction to Inheritance and Class Hierarchies</vt:lpstr>
      <vt:lpstr>Introduction to Inheritance and Class Hierarchies (cont.)</vt:lpstr>
      <vt:lpstr>Introduction to Inheritance and Class Hierarchies (cont.)</vt:lpstr>
      <vt:lpstr>Introduction to Inheritance and Class Hierarchies (cont.)</vt:lpstr>
      <vt:lpstr>Is-a Versus Has-a Relationships</vt:lpstr>
      <vt:lpstr>Is-a Versus Has-a Relationships (cont.)</vt:lpstr>
      <vt:lpstr>Is-a Versus Has-a Relationships (cont.)</vt:lpstr>
      <vt:lpstr>Is-a Versus Has-a Relationships (cont.)</vt:lpstr>
      <vt:lpstr>Is-a Versus Has-a Relationships (cont.)</vt:lpstr>
      <vt:lpstr>A Base Class and a Derived Class</vt:lpstr>
      <vt:lpstr>A Base Class and a Derived Class (cont.)</vt:lpstr>
      <vt:lpstr>A Base Class and a Derived Class (cont.)</vt:lpstr>
      <vt:lpstr>Class Computer</vt:lpstr>
      <vt:lpstr>Class Computer</vt:lpstr>
      <vt:lpstr>Class Computer</vt:lpstr>
      <vt:lpstr>Class Computer</vt:lpstr>
      <vt:lpstr>Class Lap_Top</vt:lpstr>
      <vt:lpstr>Class Lap_Top</vt:lpstr>
      <vt:lpstr>Class Lap_Top</vt:lpstr>
      <vt:lpstr>Initializing Data Fields in a Derived Class</vt:lpstr>
      <vt:lpstr>Initializing Data Fields in a Derived Class (cont.)</vt:lpstr>
      <vt:lpstr>Initializing Data Fields in a Derived Class (cont.)</vt:lpstr>
      <vt:lpstr>The No-Parameter Constructor</vt:lpstr>
      <vt:lpstr>The No-Parameter Constructor (cont.)</vt:lpstr>
      <vt:lpstr>Protected Visibility for Base-Class Data Fields</vt:lpstr>
      <vt:lpstr>Member Function Overriding, Member Function Overloading, and Polymorphism</vt:lpstr>
      <vt:lpstr>Member Function Overriding</vt:lpstr>
      <vt:lpstr>Member Function Overriding (cont.)</vt:lpstr>
      <vt:lpstr>Member Function Overriding (cont.)</vt:lpstr>
      <vt:lpstr>Member Function Overriding (cont.)</vt:lpstr>
      <vt:lpstr>Member Function Overriding (cont.)</vt:lpstr>
      <vt:lpstr>Member Function Overriding (cont.)</vt:lpstr>
      <vt:lpstr>Member Function Overriding (cont.)</vt:lpstr>
      <vt:lpstr>Member Function Overloading</vt:lpstr>
      <vt:lpstr>Member Function Overloading (cont.)</vt:lpstr>
      <vt:lpstr>Member Function Overloading (cont.)</vt:lpstr>
      <vt:lpstr>Member Function Overloading (cont.)</vt:lpstr>
      <vt:lpstr>Virtual Functions and Polymorphism</vt:lpstr>
      <vt:lpstr>Virtual Functions and Polymorphism (cont.)</vt:lpstr>
      <vt:lpstr>Virtual Functions and Polymorphism (cont.)</vt:lpstr>
      <vt:lpstr>Virtual Functions and Polymorphism (cont.)</vt:lpstr>
      <vt:lpstr>Virtual Functions and Polymorphism (cont.)</vt:lpstr>
      <vt:lpstr>Virtual Functions and Polymorphism (cont.)</vt:lpstr>
      <vt:lpstr>Virtual Functions and Polymorphism (cont.)</vt:lpstr>
      <vt:lpstr>Virtual Functions and Polymorphism (cont.)</vt:lpstr>
      <vt:lpstr>Virtual Functions and Polymorphism (cont.)</vt:lpstr>
      <vt:lpstr>Virtual Functions and Polymorphism (cont.)</vt:lpstr>
      <vt:lpstr>Virtual Functions and Polymorphism (cont.)</vt:lpstr>
      <vt:lpstr>Abstract Classes, Assignment, and Casting in a Hierarchy</vt:lpstr>
      <vt:lpstr>Abstract Classes, Assignment, and Casting in a Hierarchy</vt:lpstr>
      <vt:lpstr>Abstract Classes, Assignment, and Casting in a Hierarchy (cont.)</vt:lpstr>
      <vt:lpstr>Abstract Classes, Assignment, and Casting in a Hierarchy (cont.)</vt:lpstr>
      <vt:lpstr>Abstract Classes, Assignment, and Casting in a Hierarchy (cont.)</vt:lpstr>
      <vt:lpstr>Abstract Classes, Assignment, and Casting in a Hierarchy (cont.)</vt:lpstr>
      <vt:lpstr>Abstract Classes, Assignment, and Casting in a Hierarchy (cont.)</vt:lpstr>
      <vt:lpstr>Referencing Actual Objects</vt:lpstr>
      <vt:lpstr>Summary of Features of Actual Classes and Abstract Classes</vt:lpstr>
      <vt:lpstr>Assignments in a Class Hierarchy</vt:lpstr>
      <vt:lpstr>Assignments in a Class Hierarchy (cont.)</vt:lpstr>
      <vt:lpstr>Casting in a Class Hierarchy</vt:lpstr>
      <vt:lpstr>Casting in a Class Hierarchy (cont.)</vt:lpstr>
      <vt:lpstr>Casting in a Class Hierarchy (cont.)</vt:lpstr>
      <vt:lpstr>Casting in a Class Hierarchy (cont.)</vt:lpstr>
      <vt:lpstr>CASE STUDY: Displaying Addresses for Different Countries</vt:lpstr>
      <vt:lpstr>CASE STUDY: Displaying Addresses for Different Countries (cont.)</vt:lpstr>
      <vt:lpstr>CASE STUDY: Displaying Addresses for Different Countries (cont.)</vt:lpstr>
      <vt:lpstr>CASE STUDY: Displaying Addresses for Different Countries (cont.)</vt:lpstr>
      <vt:lpstr>CASE STUDY: Displaying Addresses for Different Countries (cont.)</vt:lpstr>
      <vt:lpstr>CASE STUDY: Displaying Addresses for Different Countries (cont.)</vt:lpstr>
      <vt:lpstr>CASE STUDY: Displaying Addresses for Different Countries (cont.)</vt:lpstr>
      <vt:lpstr>CASE STUDY: Displaying Addresses for Different Countries (cont.)</vt:lpstr>
      <vt:lpstr>Multiple Inheritance</vt:lpstr>
      <vt:lpstr>Multiple Inheritance</vt:lpstr>
      <vt:lpstr>Multiple Inheritance (cont.)</vt:lpstr>
      <vt:lpstr>Definition of Student_Worker</vt:lpstr>
      <vt:lpstr>Definition of Student_Worker (cont.)</vt:lpstr>
      <vt:lpstr>Definition of Student_Worker (cont.)</vt:lpstr>
      <vt:lpstr>Definition of Student_Worker (cont.)</vt:lpstr>
      <vt:lpstr>Definition of Student_Worker (cont.)</vt:lpstr>
      <vt:lpstr>Definition of Student_Worker (cont.)</vt:lpstr>
      <vt:lpstr>Definition of Student_Worker (cont.)</vt:lpstr>
      <vt:lpstr>Definition of Student_Worker (cont.)</vt:lpstr>
      <vt:lpstr>Definition of Student_Worker (cont.)</vt:lpstr>
      <vt:lpstr>Definition of Student_Worker (cont.)</vt:lpstr>
      <vt:lpstr>Refactoring the Employee and Student Classes</vt:lpstr>
      <vt:lpstr>Namespaces and Visibility</vt:lpstr>
      <vt:lpstr>Namespaces</vt:lpstr>
      <vt:lpstr>Namespaces (cont.)</vt:lpstr>
      <vt:lpstr>Declaring a Namespace</vt:lpstr>
      <vt:lpstr>Declaring a Namespace (cont.)</vt:lpstr>
      <vt:lpstr>The Global Namespace</vt:lpstr>
      <vt:lpstr>The Global Namespace (cont.)</vt:lpstr>
      <vt:lpstr>The Global Namespace (cont.)</vt:lpstr>
      <vt:lpstr>The using Declaration and using Directive</vt:lpstr>
      <vt:lpstr>The using Declaration and using Directive (cont.)</vt:lpstr>
      <vt:lpstr>Using Visibility to Support Encapsulation</vt:lpstr>
      <vt:lpstr>The friend Declaration</vt:lpstr>
      <vt:lpstr>The friend Declaration (cont.)</vt:lpstr>
      <vt:lpstr>The friend Declaration (cont.)</vt:lpstr>
      <vt:lpstr>A Shape Class Hierarchy</vt:lpstr>
      <vt:lpstr>Case Study: Processing Geometric Figures</vt:lpstr>
      <vt:lpstr>Shape Class Hierarchy</vt:lpstr>
      <vt:lpstr>Class Rectangle</vt:lpstr>
      <vt:lpstr>Implementation</vt:lpstr>
      <vt:lpstr>Implementation (cont.)</vt:lpstr>
      <vt:lpstr>Implementation (cont.)</vt:lpstr>
      <vt:lpstr>Testing</vt:lpstr>
      <vt:lpstr>Testing (cont.)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creator>elliot</dc:creator>
  <cp:lastModifiedBy>Robert</cp:lastModifiedBy>
  <cp:revision>192</cp:revision>
  <dcterms:created xsi:type="dcterms:W3CDTF">2009-08-26T14:55:55Z</dcterms:created>
  <dcterms:modified xsi:type="dcterms:W3CDTF">2014-05-13T20:54:29Z</dcterms:modified>
</cp:coreProperties>
</file>